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5"/>
  </p:notesMasterIdLst>
  <p:sldIdLst>
    <p:sldId id="308" r:id="rId2"/>
    <p:sldId id="297" r:id="rId3"/>
    <p:sldId id="298" r:id="rId4"/>
    <p:sldId id="334" r:id="rId5"/>
    <p:sldId id="299" r:id="rId6"/>
    <p:sldId id="309" r:id="rId7"/>
    <p:sldId id="310" r:id="rId8"/>
    <p:sldId id="311" r:id="rId9"/>
    <p:sldId id="323" r:id="rId10"/>
    <p:sldId id="327" r:id="rId11"/>
    <p:sldId id="313" r:id="rId12"/>
    <p:sldId id="328" r:id="rId13"/>
    <p:sldId id="326" r:id="rId14"/>
    <p:sldId id="329" r:id="rId15"/>
    <p:sldId id="332" r:id="rId16"/>
    <p:sldId id="312" r:id="rId17"/>
    <p:sldId id="353" r:id="rId18"/>
    <p:sldId id="344" r:id="rId19"/>
    <p:sldId id="337" r:id="rId20"/>
    <p:sldId id="340" r:id="rId21"/>
    <p:sldId id="341" r:id="rId22"/>
    <p:sldId id="342" r:id="rId23"/>
    <p:sldId id="345" r:id="rId24"/>
    <p:sldId id="346" r:id="rId25"/>
    <p:sldId id="347" r:id="rId26"/>
    <p:sldId id="348" r:id="rId27"/>
    <p:sldId id="349" r:id="rId28"/>
    <p:sldId id="352" r:id="rId29"/>
    <p:sldId id="318" r:id="rId30"/>
    <p:sldId id="350" r:id="rId31"/>
    <p:sldId id="319" r:id="rId32"/>
    <p:sldId id="330" r:id="rId33"/>
    <p:sldId id="351" r:id="rId34"/>
  </p:sldIdLst>
  <p:sldSz cx="9144000" cy="5143500" type="screen16x9"/>
  <p:notesSz cx="6858000" cy="9144000"/>
  <p:embeddedFontLst>
    <p:embeddedFont>
      <p:font typeface="Arvo" panose="020B0604020202020204" charset="0"/>
      <p:regular r:id="rId36"/>
      <p:bold r:id="rId37"/>
      <p:italic r:id="rId38"/>
      <p:boldItalic r:id="rId39"/>
    </p:embeddedFont>
    <p:embeddedFont>
      <p:font typeface="Roboto Condensed" panose="02000000000000000000" pitchFamily="2" charset="0"/>
      <p:regular r:id="rId40"/>
      <p:bold r:id="rId41"/>
      <p:italic r:id="rId42"/>
      <p:boldItalic r:id="rId43"/>
    </p:embeddedFont>
    <p:embeddedFont>
      <p:font typeface="Roboto Condensed Light" panose="02000000000000000000" pitchFamily="2"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cmAuthor id="2" name="DLK" initials="D"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81F657-6F36-4D4E-8343-43047C337CBA}" v="11" dt="2024-05-09T13:24:21.055"/>
    <p1510:client id="{FB16FA71-3149-40C2-A3F6-AE212AB607FC}" v="4" dt="2024-05-09T16:32:53.687"/>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Mateen Hussain Syed" userId="382b9f381f0f1d9c" providerId="LiveId" clId="{FB16FA71-3149-40C2-A3F6-AE212AB607FC}"/>
    <pc:docChg chg="undo redo custSel modSld">
      <pc:chgData name="Mohammed Mateen Hussain Syed" userId="382b9f381f0f1d9c" providerId="LiveId" clId="{FB16FA71-3149-40C2-A3F6-AE212AB607FC}" dt="2024-05-10T04:46:21.833" v="141" actId="20577"/>
      <pc:docMkLst>
        <pc:docMk/>
      </pc:docMkLst>
      <pc:sldChg chg="modTransition">
        <pc:chgData name="Mohammed Mateen Hussain Syed" userId="382b9f381f0f1d9c" providerId="LiveId" clId="{FB16FA71-3149-40C2-A3F6-AE212AB607FC}" dt="2024-05-09T16:32:53.687" v="3"/>
        <pc:sldMkLst>
          <pc:docMk/>
          <pc:sldMk cId="0" sldId="297"/>
        </pc:sldMkLst>
      </pc:sldChg>
      <pc:sldChg chg="modSp mod">
        <pc:chgData name="Mohammed Mateen Hussain Syed" userId="382b9f381f0f1d9c" providerId="LiveId" clId="{FB16FA71-3149-40C2-A3F6-AE212AB607FC}" dt="2024-05-10T04:12:36.453" v="133" actId="20577"/>
        <pc:sldMkLst>
          <pc:docMk/>
          <pc:sldMk cId="0" sldId="299"/>
        </pc:sldMkLst>
        <pc:spChg chg="mod">
          <ac:chgData name="Mohammed Mateen Hussain Syed" userId="382b9f381f0f1d9c" providerId="LiveId" clId="{FB16FA71-3149-40C2-A3F6-AE212AB607FC}" dt="2024-05-10T04:12:36.453" v="133" actId="20577"/>
          <ac:spMkLst>
            <pc:docMk/>
            <pc:sldMk cId="0" sldId="299"/>
            <ac:spMk id="193" creationId="{00000000-0000-0000-0000-000000000000}"/>
          </ac:spMkLst>
        </pc:spChg>
      </pc:sldChg>
      <pc:sldChg chg="modSp mod">
        <pc:chgData name="Mohammed Mateen Hussain Syed" userId="382b9f381f0f1d9c" providerId="LiveId" clId="{FB16FA71-3149-40C2-A3F6-AE212AB607FC}" dt="2024-05-10T04:46:21.833" v="141" actId="20577"/>
        <pc:sldMkLst>
          <pc:docMk/>
          <pc:sldMk cId="0" sldId="308"/>
        </pc:sldMkLst>
        <pc:spChg chg="mod">
          <ac:chgData name="Mohammed Mateen Hussain Syed" userId="382b9f381f0f1d9c" providerId="LiveId" clId="{FB16FA71-3149-40C2-A3F6-AE212AB607FC}" dt="2024-05-10T04:46:21.833" v="141" actId="20577"/>
          <ac:spMkLst>
            <pc:docMk/>
            <pc:sldMk cId="0" sldId="308"/>
            <ac:spMk id="18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D917A5FE-4735-03C6-F8B9-274211868E35}"/>
            </a:ext>
          </a:extLst>
        </p:cNvPr>
        <p:cNvGrpSpPr/>
        <p:nvPr/>
      </p:nvGrpSpPr>
      <p:grpSpPr>
        <a:xfrm>
          <a:off x="0" y="0"/>
          <a:ext cx="0" cy="0"/>
          <a:chOff x="0" y="0"/>
          <a:chExt cx="0" cy="0"/>
        </a:xfrm>
      </p:grpSpPr>
      <p:sp>
        <p:nvSpPr>
          <p:cNvPr id="186" name="Google Shape;186;g3606f1c2d_30:notes">
            <a:extLst>
              <a:ext uri="{FF2B5EF4-FFF2-40B4-BE49-F238E27FC236}">
                <a16:creationId xmlns:a16="http://schemas.microsoft.com/office/drawing/2014/main" id="{1E022330-D4CF-97FB-4EAD-5D29EC56AB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a:extLst>
              <a:ext uri="{FF2B5EF4-FFF2-40B4-BE49-F238E27FC236}">
                <a16:creationId xmlns:a16="http://schemas.microsoft.com/office/drawing/2014/main" id="{7864E41B-EEDE-05E3-FA4C-E2EF624744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026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12324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lvl="1">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lvl="2">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lvl="3">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lvl="4">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lvl="5">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lvl="6">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lvl="7">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lvl="8">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lvl="1"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lvl="2"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lvl="3"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lvl="4"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lvl="5"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lvl="6"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lvl="7"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lvl="8" indent="-381000">
              <a:spcBef>
                <a:spcPts val="1000"/>
              </a:spcBef>
              <a:spcAft>
                <a:spcPts val="100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lvl="1"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lvl="2"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lvl="3"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lvl="4"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lvl="5"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lvl="6"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lvl="7"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lvl="8"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wikipedia.org/" TargetMode="External"/><Relationship Id="rId2" Type="http://schemas.openxmlformats.org/officeDocument/2006/relationships/hyperlink" Target="https://scholar.google.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102403" y="2024812"/>
            <a:ext cx="8618855" cy="3041374"/>
          </a:xfrm>
          <a:prstGeom prst="rect">
            <a:avLst/>
          </a:prstGeom>
        </p:spPr>
        <p:txBody>
          <a:bodyPr spcFirstLastPara="1" wrap="square" lIns="91425" tIns="91425" rIns="91425" bIns="91425" anchor="ctr" anchorCtr="0">
            <a:noAutofit/>
          </a:bodyPr>
          <a:lstStyle/>
          <a:p>
            <a:r>
              <a:rPr lang="en-US" sz="2800" dirty="0">
                <a:solidFill>
                  <a:schemeClr val="bg1"/>
                </a:solidFill>
                <a:latin typeface="Times New Roman" panose="02020603050405020304" pitchFamily="18" charset="0"/>
                <a:cs typeface="Times New Roman" panose="02020603050405020304" pitchFamily="18" charset="0"/>
              </a:rPr>
              <a:t>Blockchain-Powered Proxy Re-Encryption: Safeguarding Data Sharing in the</a:t>
            </a:r>
            <a:br>
              <a:rPr lang="en-US" sz="2800" dirty="0">
                <a:latin typeface="Times New Roman" panose="02020603050405020304" pitchFamily="18" charset="0"/>
                <a:cs typeface="Times New Roman" panose="02020603050405020304" pitchFamily="18" charset="0"/>
              </a:rPr>
            </a:br>
            <a:r>
              <a:rPr lang="en-US" sz="2800" dirty="0">
                <a:solidFill>
                  <a:schemeClr val="bg1"/>
                </a:solidFill>
                <a:latin typeface="Times New Roman" panose="02020603050405020304" pitchFamily="18" charset="0"/>
                <a:cs typeface="Times New Roman" panose="02020603050405020304" pitchFamily="18" charset="0"/>
              </a:rPr>
              <a:t> Internet of Things</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1600" dirty="0">
                <a:solidFill>
                  <a:schemeClr val="bg1"/>
                </a:solidFill>
                <a:latin typeface="Times New Roman" panose="02020603050405020304" pitchFamily="18" charset="0"/>
                <a:cs typeface="Times New Roman" panose="02020603050405020304" pitchFamily="18" charset="0"/>
              </a:rPr>
              <a:t>Batch No:4</a:t>
            </a:r>
            <a:br>
              <a:rPr lang="en-US" sz="1600" dirty="0">
                <a:latin typeface="Times New Roman" panose="02020603050405020304" pitchFamily="18" charset="0"/>
                <a:cs typeface="Times New Roman" panose="02020603050405020304" pitchFamily="18" charset="0"/>
              </a:rPr>
            </a:br>
            <a:r>
              <a:rPr lang="en-US" sz="1600" dirty="0">
                <a:solidFill>
                  <a:schemeClr val="bg1"/>
                </a:solidFill>
                <a:latin typeface="Times New Roman" panose="02020603050405020304" pitchFamily="18" charset="0"/>
                <a:cs typeface="Times New Roman" panose="02020603050405020304" pitchFamily="18" charset="0"/>
              </a:rPr>
              <a:t>Students:                                                               Project Guide:</a:t>
            </a:r>
            <a:br>
              <a:rPr lang="en-US" sz="1600" dirty="0">
                <a:latin typeface="Times New Roman" panose="02020603050405020304" pitchFamily="18" charset="0"/>
                <a:cs typeface="Times New Roman" panose="02020603050405020304" pitchFamily="18" charset="0"/>
              </a:rPr>
            </a:br>
            <a:r>
              <a:rPr lang="en-US" sz="1600" dirty="0">
                <a:solidFill>
                  <a:schemeClr val="bg1"/>
                </a:solidFill>
                <a:latin typeface="Times New Roman" panose="02020603050405020304" pitchFamily="18" charset="0"/>
                <a:cs typeface="Times New Roman" panose="02020603050405020304" pitchFamily="18" charset="0"/>
              </a:rPr>
              <a:t>S.MD. Mateen Hussain.                                      </a:t>
            </a:r>
            <a:r>
              <a:rPr lang="en-US" sz="1600" dirty="0" err="1">
                <a:solidFill>
                  <a:schemeClr val="bg1"/>
                </a:solidFill>
                <a:latin typeface="Times New Roman" panose="02020603050405020304" pitchFamily="18" charset="0"/>
                <a:cs typeface="Times New Roman" panose="02020603050405020304" pitchFamily="18" charset="0"/>
              </a:rPr>
              <a:t>S.V.S.Ganga</a:t>
            </a:r>
            <a:r>
              <a:rPr lang="en-US" sz="1600" dirty="0">
                <a:solidFill>
                  <a:schemeClr val="bg1"/>
                </a:solidFill>
                <a:latin typeface="Times New Roman" panose="02020603050405020304" pitchFamily="18" charset="0"/>
                <a:cs typeface="Times New Roman" panose="02020603050405020304" pitchFamily="18" charset="0"/>
              </a:rPr>
              <a:t> Devi.</a:t>
            </a:r>
            <a:br>
              <a:rPr lang="en-US" sz="1600" dirty="0">
                <a:latin typeface="Times New Roman" panose="02020603050405020304" pitchFamily="18" charset="0"/>
                <a:cs typeface="Times New Roman" panose="02020603050405020304" pitchFamily="18" charset="0"/>
              </a:rPr>
            </a:br>
            <a:r>
              <a:rPr lang="en-US" sz="1600" dirty="0">
                <a:solidFill>
                  <a:schemeClr val="bg1"/>
                </a:solidFill>
                <a:latin typeface="Times New Roman" panose="02020603050405020304" pitchFamily="18" charset="0"/>
                <a:cs typeface="Times New Roman" panose="02020603050405020304" pitchFamily="18" charset="0"/>
              </a:rPr>
              <a:t>A. </a:t>
            </a:r>
            <a:r>
              <a:rPr lang="en-US" sz="1600" dirty="0" err="1">
                <a:solidFill>
                  <a:schemeClr val="bg1"/>
                </a:solidFill>
                <a:latin typeface="Times New Roman" panose="02020603050405020304" pitchFamily="18" charset="0"/>
                <a:cs typeface="Times New Roman" panose="02020603050405020304" pitchFamily="18" charset="0"/>
              </a:rPr>
              <a:t>Shamini</a:t>
            </a:r>
            <a:r>
              <a:rPr lang="en-US" sz="1600" dirty="0">
                <a:solidFill>
                  <a:schemeClr val="bg1"/>
                </a:solidFill>
                <a:latin typeface="Times New Roman" panose="02020603050405020304" pitchFamily="18" charset="0"/>
                <a:cs typeface="Times New Roman" panose="02020603050405020304" pitchFamily="18" charset="0"/>
              </a:rPr>
              <a:t>.</a:t>
            </a:r>
            <a:br>
              <a:rPr lang="en-US" sz="1600" dirty="0">
                <a:latin typeface="Times New Roman" panose="02020603050405020304" pitchFamily="18" charset="0"/>
                <a:cs typeface="Times New Roman" panose="02020603050405020304" pitchFamily="18" charset="0"/>
              </a:rPr>
            </a:br>
            <a:r>
              <a:rPr lang="en-US" sz="1600" err="1">
                <a:solidFill>
                  <a:schemeClr val="bg1"/>
                </a:solidFill>
                <a:latin typeface="Times New Roman" panose="02020603050405020304" pitchFamily="18" charset="0"/>
                <a:cs typeface="Times New Roman" panose="02020603050405020304" pitchFamily="18" charset="0"/>
              </a:rPr>
              <a:t>S</a:t>
            </a:r>
            <a:r>
              <a:rPr lang="en-US" sz="1600">
                <a:solidFill>
                  <a:schemeClr val="bg1"/>
                </a:solidFill>
                <a:latin typeface="Times New Roman" panose="02020603050405020304" pitchFamily="18" charset="0"/>
                <a:cs typeface="Times New Roman" panose="02020603050405020304" pitchFamily="18" charset="0"/>
              </a:rPr>
              <a:t>. Faizal</a:t>
            </a:r>
            <a:r>
              <a:rPr lang="en-US" sz="1600" dirty="0">
                <a:solidFill>
                  <a:schemeClr val="bg1"/>
                </a:solidFill>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513" y="1486472"/>
            <a:ext cx="8188057" cy="2724300"/>
          </a:xfrm>
        </p:spPr>
        <p:txBody>
          <a:bodyPr/>
          <a:lstStyle/>
          <a:p>
            <a:pPr marL="0" indent="0" algn="just">
              <a:lnSpc>
                <a:spcPct val="150000"/>
              </a:lnSpc>
              <a:buNone/>
            </a:pPr>
            <a:r>
              <a:rPr lang="en-US" sz="2400" b="1" dirty="0">
                <a:solidFill>
                  <a:schemeClr val="tx2">
                    <a:lumMod val="10000"/>
                  </a:schemeClr>
                </a:solidFill>
                <a:latin typeface="Times New Roman" panose="02020603050405020304" pitchFamily="18" charset="0"/>
                <a:cs typeface="Times New Roman" panose="02020603050405020304" pitchFamily="18" charset="0"/>
              </a:rPr>
              <a:t>Cipher Text</a:t>
            </a:r>
          </a:p>
          <a:p>
            <a:pPr marL="0" indent="0" algn="just">
              <a:lnSpc>
                <a:spcPct val="150000"/>
              </a:lnSpc>
              <a:buNone/>
            </a:pPr>
            <a:r>
              <a:rPr lang="en-US" dirty="0">
                <a:solidFill>
                  <a:schemeClr val="tx2">
                    <a:lumMod val="10000"/>
                  </a:schemeClr>
                </a:solidFill>
                <a:latin typeface="Times New Roman" panose="02020603050405020304" pitchFamily="18" charset="0"/>
                <a:cs typeface="Times New Roman" panose="02020603050405020304" pitchFamily="18" charset="0"/>
              </a:rPr>
              <a:t>	Cipher text is also known as encrypted or encoded information because it contains a form of the original plaintext that is unreadable by a human or computer without the proper cipher to decrypt it. Decryption, the inverse of encryption, is the process of turning cipher text into readable plaintext.</a:t>
            </a:r>
          </a:p>
          <a:p>
            <a:endParaRPr lang="en-IN"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10</a:t>
            </a:fld>
            <a:endParaRPr lang="en-GB">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453" y="400215"/>
            <a:ext cx="5258400" cy="766200"/>
          </a:xfrm>
        </p:spPr>
        <p:txBody>
          <a:bodyPr/>
          <a:lstStyle/>
          <a:p>
            <a:r>
              <a:rPr lang="en-US" sz="2400" dirty="0">
                <a:latin typeface="Times New Roman" panose="02020603050405020304" pitchFamily="18" charset="0"/>
                <a:cs typeface="Times New Roman" panose="02020603050405020304" pitchFamily="18" charset="0"/>
              </a:rPr>
              <a:t>MODULES</a:t>
            </a:r>
            <a:endParaRPr lang="en-IN" sz="24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691730" y="1221302"/>
            <a:ext cx="7792513" cy="2977211"/>
          </a:xfrm>
        </p:spPr>
        <p:txBody>
          <a:bodyPr/>
          <a:lstStyle/>
          <a:p>
            <a:pPr marL="0" indent="0">
              <a:lnSpc>
                <a:spcPct val="150000"/>
              </a:lnSpc>
              <a:spcBef>
                <a:spcPts val="1400"/>
              </a:spcBef>
              <a:buSzPts val="2400"/>
              <a:buNone/>
            </a:pPr>
            <a:r>
              <a:rPr lang="en-US" dirty="0">
                <a:solidFill>
                  <a:schemeClr val="tx1"/>
                </a:solidFill>
                <a:latin typeface="Times New Roman" panose="02020603050405020304" pitchFamily="18" charset="0"/>
                <a:cs typeface="Times New Roman" panose="02020603050405020304" pitchFamily="18" charset="0"/>
                <a:sym typeface="Times New Roman" panose="02020603050405020304"/>
              </a:rPr>
              <a:t>In this project has four modules;</a:t>
            </a:r>
          </a:p>
          <a:p>
            <a:pPr marL="342900" indent="-342900">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sym typeface="Times New Roman" panose="02020603050405020304"/>
              </a:rPr>
              <a:t>Data user</a:t>
            </a:r>
          </a:p>
          <a:p>
            <a:pPr marL="342900" indent="-342900">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sym typeface="Times New Roman" panose="02020603050405020304"/>
              </a:rPr>
              <a:t>Trust authority</a:t>
            </a:r>
          </a:p>
          <a:p>
            <a:pPr marL="342900" indent="-342900">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sym typeface="Times New Roman" panose="02020603050405020304"/>
              </a:rPr>
              <a:t>Data owner</a:t>
            </a:r>
          </a:p>
          <a:p>
            <a:pPr marL="342900" indent="-342900">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sym typeface="Times New Roman" panose="02020603050405020304"/>
              </a:rPr>
              <a:t>proxy server</a:t>
            </a:r>
          </a:p>
          <a:p>
            <a:pPr marL="342900" indent="-342900">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sym typeface="Times New Roman" panose="02020603050405020304"/>
              </a:rPr>
              <a:t>Cloud service provider</a:t>
            </a:r>
          </a:p>
          <a:p>
            <a:pPr marL="285750" indent="-285750">
              <a:lnSpc>
                <a:spcPct val="150000"/>
              </a:lnSpc>
              <a:spcBef>
                <a:spcPts val="1400"/>
              </a:spcBef>
              <a:buSzPts val="2400"/>
              <a:buFont typeface="Arial" panose="020B0604020202020204" pitchFamily="34" charset="0"/>
              <a:buChar char="•"/>
            </a:pPr>
            <a:endParaRPr lang="en-US" sz="1800" dirty="0">
              <a:solidFill>
                <a:schemeClr val="accent2"/>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11</a:t>
            </a:fld>
            <a:endParaRPr lang="en-GB">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809" y="369997"/>
            <a:ext cx="5258400" cy="766200"/>
          </a:xfrm>
        </p:spPr>
        <p:txBody>
          <a:bodyPr/>
          <a:lstStyle/>
          <a:p>
            <a:r>
              <a:rPr lang="en-US" sz="2400" dirty="0">
                <a:latin typeface="Times New Roman" panose="02020603050405020304" pitchFamily="18" charset="0"/>
                <a:cs typeface="Times New Roman" panose="02020603050405020304" pitchFamily="18" charset="0"/>
              </a:rPr>
              <a:t>DATA OWNER</a:t>
            </a:r>
            <a:endParaRPr lang="en-IN" sz="24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18341" y="1423563"/>
            <a:ext cx="7943359" cy="4350220"/>
          </a:xfrm>
        </p:spPr>
        <p:txBody>
          <a:bodyPr/>
          <a:lstStyle/>
          <a:p>
            <a:pPr marL="800100" lvl="1" indent="-342900">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Register the account with the basic information</a:t>
            </a:r>
          </a:p>
          <a:p>
            <a:pPr marL="800100" lvl="1" indent="-342900">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After authorize user can login the account with correct username and password</a:t>
            </a:r>
          </a:p>
          <a:p>
            <a:pPr marL="800100" lvl="1" indent="-342900">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Upload the file with the encryption format.</a:t>
            </a:r>
          </a:p>
          <a:p>
            <a:pPr marL="800100" lvl="1" indent="-342900">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View user request and Make a request for re-encryption</a:t>
            </a:r>
          </a:p>
          <a:p>
            <a:pPr marL="800100" lvl="1" indent="-342900">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View the status and Re-Encrypted  the key</a:t>
            </a:r>
          </a:p>
          <a:p>
            <a:pPr marL="800100" lvl="1" indent="-342900">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Logout</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12</a:t>
            </a:fld>
            <a:endParaRPr lang="en-GB">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en-IN" dirty="0">
                <a:latin typeface="Times New Roman" panose="02020603050405020304" pitchFamily="18" charset="0"/>
                <a:cs typeface="Times New Roman" panose="02020603050405020304" pitchFamily="18" charset="0"/>
              </a:rPr>
              <a:t>TRUST AUTHORITY</a:t>
            </a:r>
          </a:p>
        </p:txBody>
      </p:sp>
      <p:sp>
        <p:nvSpPr>
          <p:cNvPr id="3" name="Text Placeholder 2"/>
          <p:cNvSpPr>
            <a:spLocks noGrp="1"/>
          </p:cNvSpPr>
          <p:nvPr>
            <p:ph type="body" idx="1"/>
          </p:nvPr>
        </p:nvSpPr>
        <p:spPr>
          <a:xfrm>
            <a:off x="814274" y="1537988"/>
            <a:ext cx="6348525" cy="3605512"/>
          </a:xfrm>
        </p:spPr>
        <p:txBody>
          <a:bodyPr/>
          <a:lstStyle/>
          <a:p>
            <a:pPr>
              <a:buFont typeface="Wingdings" panose="05000000000000000000" charset="0"/>
              <a:buChar char="q"/>
            </a:pPr>
            <a:r>
              <a:rPr lang="en-US" dirty="0">
                <a:latin typeface="Times New Roman" panose="02020603050405020304" pitchFamily="18" charset="0"/>
                <a:cs typeface="Times New Roman" panose="02020603050405020304" pitchFamily="18" charset="0"/>
              </a:rPr>
              <a:t>TA can login the account with the correct Credentials</a:t>
            </a:r>
          </a:p>
          <a:p>
            <a:pPr>
              <a:buFont typeface="Wingdings" panose="05000000000000000000" charset="0"/>
              <a:buChar char="q"/>
            </a:pPr>
            <a:r>
              <a:rPr lang="en-US" dirty="0">
                <a:latin typeface="Times New Roman" panose="02020603050405020304" pitchFamily="18" charset="0"/>
                <a:cs typeface="Times New Roman" panose="02020603050405020304" pitchFamily="18" charset="0"/>
              </a:rPr>
              <a:t>View users and owners authorize them</a:t>
            </a:r>
          </a:p>
          <a:p>
            <a:pPr>
              <a:buFont typeface="Wingdings" panose="05000000000000000000" charset="0"/>
              <a:buChar char="q"/>
            </a:pPr>
            <a:r>
              <a:rPr lang="en-US" dirty="0">
                <a:latin typeface="Times New Roman" panose="02020603050405020304" pitchFamily="18" charset="0"/>
                <a:cs typeface="Times New Roman" panose="02020603050405020304" pitchFamily="18" charset="0"/>
              </a:rPr>
              <a:t>View user Download request and Send the Key</a:t>
            </a:r>
          </a:p>
          <a:p>
            <a:pPr>
              <a:buFont typeface="Wingdings" panose="05000000000000000000" charset="0"/>
              <a:buChar char="q"/>
            </a:pPr>
            <a:r>
              <a:rPr lang="en-US" dirty="0">
                <a:latin typeface="Times New Roman" panose="02020603050405020304" pitchFamily="18" charset="0"/>
                <a:cs typeface="Times New Roman" panose="02020603050405020304" pitchFamily="18" charset="0"/>
              </a:rPr>
              <a:t>Logout</a:t>
            </a:r>
          </a:p>
        </p:txBody>
      </p:sp>
      <p:sp>
        <p:nvSpPr>
          <p:cNvPr id="5" name="Slide Number Placeholder 4"/>
          <p:cNvSpPr>
            <a:spLocks noGrp="1"/>
          </p:cNvSpPr>
          <p:nvPr>
            <p:ph type="sldNum" idx="12"/>
          </p:nvPr>
        </p:nvSpPr>
        <p:spPr/>
        <p:txBody>
          <a:bodyPr/>
          <a:lstStyle/>
          <a:p>
            <a:pPr lvl="0"/>
            <a:fld id="{00000000-1234-1234-1234-123412341234}" type="slidenum">
              <a:rPr lang="en-GB" smtClean="0">
                <a:latin typeface="Times New Roman" panose="02020603050405020304" pitchFamily="18" charset="0"/>
                <a:cs typeface="Times New Roman" panose="02020603050405020304" pitchFamily="18" charset="0"/>
              </a:rPr>
              <a:t>13</a:t>
            </a:fld>
            <a:endParaRPr lang="en-GB">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sz="2400" dirty="0">
                <a:latin typeface="Times New Roman" panose="02020603050405020304" pitchFamily="18" charset="0"/>
                <a:cs typeface="Times New Roman" panose="02020603050405020304" pitchFamily="18" charset="0"/>
              </a:rPr>
              <a:t>PROXY SERVER</a:t>
            </a:r>
          </a:p>
        </p:txBody>
      </p:sp>
      <p:sp>
        <p:nvSpPr>
          <p:cNvPr id="4" name="Text Placeholder 3"/>
          <p:cNvSpPr>
            <a:spLocks noGrp="1"/>
          </p:cNvSpPr>
          <p:nvPr>
            <p:ph type="body" idx="2"/>
          </p:nvPr>
        </p:nvSpPr>
        <p:spPr>
          <a:xfrm>
            <a:off x="283335" y="1499350"/>
            <a:ext cx="8590209" cy="2905225"/>
          </a:xfrm>
        </p:spPr>
        <p:txBody>
          <a:bodyPr/>
          <a:lstStyle/>
          <a:p>
            <a:pPr algn="just">
              <a:lnSpc>
                <a:spcPct val="150000"/>
              </a:lnSpc>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Login the account with the correct username and password</a:t>
            </a:r>
          </a:p>
          <a:p>
            <a:pPr algn="just">
              <a:lnSpc>
                <a:spcPct val="150000"/>
              </a:lnSpc>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View all uploaded files</a:t>
            </a:r>
          </a:p>
          <a:p>
            <a:pPr algn="just">
              <a:lnSpc>
                <a:spcPct val="150000"/>
              </a:lnSpc>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View Re-Encryption request and Send the Responses</a:t>
            </a:r>
          </a:p>
          <a:p>
            <a:pPr algn="just">
              <a:lnSpc>
                <a:spcPct val="150000"/>
              </a:lnSpc>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View all downloaded files</a:t>
            </a:r>
          </a:p>
          <a:p>
            <a:pPr algn="just">
              <a:lnSpc>
                <a:spcPct val="150000"/>
              </a:lnSpc>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Graph</a:t>
            </a:r>
          </a:p>
          <a:p>
            <a:pPr algn="just">
              <a:lnSpc>
                <a:spcPct val="150000"/>
              </a:lnSpc>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Logout</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14</a:t>
            </a:fld>
            <a:endParaRPr lang="en-GB">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sz="2400">
                <a:solidFill>
                  <a:schemeClr val="bg1"/>
                </a:solidFill>
                <a:latin typeface="Times New Roman" panose="02020603050405020304" pitchFamily="18" charset="0"/>
                <a:cs typeface="Times New Roman" panose="02020603050405020304" pitchFamily="18" charset="0"/>
              </a:rPr>
              <a:t>CLOUD SERVICE PROVIDER</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15</a:t>
            </a:fld>
            <a:endParaRPr lang="en-GB">
              <a:latin typeface="Times New Roman" panose="02020603050405020304" pitchFamily="18" charset="0"/>
              <a:cs typeface="Times New Roman" panose="02020603050405020304" pitchFamily="18" charset="0"/>
            </a:endParaRPr>
          </a:p>
        </p:txBody>
      </p:sp>
      <p:sp>
        <p:nvSpPr>
          <p:cNvPr id="6" name="Rectangle 5"/>
          <p:cNvSpPr/>
          <p:nvPr/>
        </p:nvSpPr>
        <p:spPr>
          <a:xfrm>
            <a:off x="733678" y="1508995"/>
            <a:ext cx="7628022" cy="2399665"/>
          </a:xfrm>
          <a:prstGeom prst="rect">
            <a:avLst/>
          </a:prstGeom>
        </p:spPr>
        <p:txBody>
          <a:bodyPr wrap="square">
            <a:spAutoFit/>
          </a:bodyPr>
          <a:lstStyle/>
          <a:p>
            <a:pPr marL="342900" indent="-342900" algn="just">
              <a:lnSpc>
                <a:spcPct val="150000"/>
              </a:lnSpc>
              <a:buFont typeface="Wingdings" panose="05000000000000000000" charset="0"/>
              <a:buChar char="o"/>
            </a:pPr>
            <a:r>
              <a:rPr lang="en-US" sz="2000" dirty="0">
                <a:solidFill>
                  <a:schemeClr val="tx1"/>
                </a:solidFill>
                <a:latin typeface="Times New Roman" panose="02020603050405020304" pitchFamily="18" charset="0"/>
                <a:cs typeface="Times New Roman" panose="02020603050405020304" pitchFamily="18" charset="0"/>
              </a:rPr>
              <a:t> Login the account with the correct username and password</a:t>
            </a:r>
          </a:p>
          <a:p>
            <a:pPr marL="342900" indent="-342900" algn="just">
              <a:lnSpc>
                <a:spcPct val="150000"/>
              </a:lnSpc>
              <a:buFont typeface="Wingdings" panose="05000000000000000000" charset="0"/>
              <a:buChar char="o"/>
            </a:pPr>
            <a:r>
              <a:rPr lang="en-US" sz="2000" dirty="0">
                <a:solidFill>
                  <a:schemeClr val="tx1"/>
                </a:solidFill>
                <a:latin typeface="Times New Roman" panose="02020603050405020304" pitchFamily="18" charset="0"/>
                <a:cs typeface="Times New Roman" panose="02020603050405020304" pitchFamily="18" charset="0"/>
              </a:rPr>
              <a:t> View all uploaded files</a:t>
            </a:r>
          </a:p>
          <a:p>
            <a:pPr marL="342900" indent="-342900" algn="just">
              <a:lnSpc>
                <a:spcPct val="150000"/>
              </a:lnSpc>
              <a:buFont typeface="Wingdings" panose="05000000000000000000" charset="0"/>
              <a:buChar char="o"/>
            </a:pPr>
            <a:r>
              <a:rPr lang="en-US" sz="2000" dirty="0">
                <a:solidFill>
                  <a:schemeClr val="tx1"/>
                </a:solidFill>
                <a:latin typeface="Times New Roman" panose="02020603050405020304" pitchFamily="18" charset="0"/>
                <a:cs typeface="Times New Roman" panose="02020603050405020304" pitchFamily="18" charset="0"/>
              </a:rPr>
              <a:t> View all downloaded files</a:t>
            </a:r>
          </a:p>
          <a:p>
            <a:pPr marL="342900" indent="-342900" algn="just">
              <a:lnSpc>
                <a:spcPct val="150000"/>
              </a:lnSpc>
              <a:buFont typeface="Wingdings" panose="05000000000000000000" charset="0"/>
              <a:buChar char="o"/>
            </a:pPr>
            <a:r>
              <a:rPr lang="en-US" sz="2000" dirty="0">
                <a:solidFill>
                  <a:schemeClr val="tx1"/>
                </a:solidFill>
                <a:latin typeface="Times New Roman" panose="02020603050405020304" pitchFamily="18" charset="0"/>
                <a:cs typeface="Times New Roman" panose="02020603050405020304" pitchFamily="18" charset="0"/>
              </a:rPr>
              <a:t> Graph</a:t>
            </a:r>
          </a:p>
          <a:p>
            <a:pPr marL="342900" indent="-342900" algn="just">
              <a:lnSpc>
                <a:spcPct val="150000"/>
              </a:lnSpc>
              <a:buFont typeface="Wingdings" panose="05000000000000000000" charset="0"/>
              <a:buChar char="o"/>
            </a:pPr>
            <a:r>
              <a:rPr lang="en-US" sz="2000" dirty="0">
                <a:solidFill>
                  <a:schemeClr val="tx1"/>
                </a:solidFill>
                <a:latin typeface="Times New Roman" panose="02020603050405020304" pitchFamily="18" charset="0"/>
                <a:cs typeface="Times New Roman" panose="02020603050405020304" pitchFamily="18" charset="0"/>
              </a:rPr>
              <a:t> Logout</a:t>
            </a: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075" y="364791"/>
            <a:ext cx="5258400" cy="766200"/>
          </a:xfrm>
        </p:spPr>
        <p:txBody>
          <a:bodyPr/>
          <a:lstStyle/>
          <a:p>
            <a:r>
              <a:rPr lang="en-US" sz="2400">
                <a:latin typeface="Times New Roman" panose="02020603050405020304" pitchFamily="18" charset="0"/>
                <a:cs typeface="Times New Roman" panose="02020603050405020304" pitchFamily="18" charset="0"/>
              </a:rPr>
              <a:t>SYSTEM ARCHITECTURE</a:t>
            </a:r>
            <a:endParaRPr lang="en-IN" sz="240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16</a:t>
            </a:fld>
            <a:endParaRPr lang="en-GB">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376EFFA-2099-3073-3E96-FC1568DA835D}"/>
              </a:ext>
            </a:extLst>
          </p:cNvPr>
          <p:cNvPicPr>
            <a:picLocks noChangeAspect="1"/>
          </p:cNvPicPr>
          <p:nvPr/>
        </p:nvPicPr>
        <p:blipFill>
          <a:blip r:embed="rId3"/>
          <a:stretch>
            <a:fillRect/>
          </a:stretch>
        </p:blipFill>
        <p:spPr>
          <a:xfrm>
            <a:off x="1140104" y="1346984"/>
            <a:ext cx="5066296" cy="3796516"/>
          </a:xfrm>
          <a:prstGeom prst="rect">
            <a:avLst/>
          </a:prstGeom>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panose="020B0604020202020204"/>
            </a:endParaRPr>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63154" y="1063154"/>
            <a:ext cx="5156864"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panose="020B0604020202020204"/>
            </a:endParaRPr>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8871" y="1995355"/>
            <a:ext cx="3266696"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panose="020B0604020202020204"/>
            </a:endParaRPr>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85662" y="1228564"/>
            <a:ext cx="5143179"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panose="020B0604020202020204"/>
            </a:endParaRPr>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560516" y="900984"/>
            <a:ext cx="3606227"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panose="020B0604020202020204"/>
            </a:endParaRPr>
          </a:p>
        </p:txBody>
      </p:sp>
      <p:sp>
        <p:nvSpPr>
          <p:cNvPr id="2" name="Title 1">
            <a:extLst>
              <a:ext uri="{FF2B5EF4-FFF2-40B4-BE49-F238E27FC236}">
                <a16:creationId xmlns:a16="http://schemas.microsoft.com/office/drawing/2014/main" id="{CAB8CE2D-35A3-BF6B-0F04-C4A262DA604A}"/>
              </a:ext>
            </a:extLst>
          </p:cNvPr>
          <p:cNvSpPr>
            <a:spLocks noGrp="1"/>
          </p:cNvSpPr>
          <p:nvPr>
            <p:ph type="title"/>
          </p:nvPr>
        </p:nvSpPr>
        <p:spPr>
          <a:xfrm>
            <a:off x="493427" y="877487"/>
            <a:ext cx="2160621" cy="2303930"/>
          </a:xfrm>
        </p:spPr>
        <p:txBody>
          <a:bodyPr vert="horz" lIns="91440" tIns="45720" rIns="91440" bIns="45720" rtlCol="0" anchor="t">
            <a:normAutofit/>
          </a:bodyPr>
          <a:lstStyle/>
          <a:p>
            <a:pPr>
              <a:lnSpc>
                <a:spcPct val="90000"/>
              </a:lnSpc>
              <a:spcBef>
                <a:spcPct val="0"/>
              </a:spcBef>
            </a:pPr>
            <a:r>
              <a:rPr lang="en-US" sz="2800" kern="1200" dirty="0">
                <a:solidFill>
                  <a:srgbClr val="FFFFFF"/>
                </a:solidFill>
                <a:latin typeface="Times New Roman" panose="02020603050405020304" pitchFamily="18" charset="0"/>
                <a:ea typeface="+mj-ea"/>
                <a:cs typeface="Times New Roman" panose="02020603050405020304" pitchFamily="18" charset="0"/>
              </a:rPr>
              <a:t>UML DIAGRAMS</a:t>
            </a:r>
          </a:p>
        </p:txBody>
      </p:sp>
      <p:sp>
        <p:nvSpPr>
          <p:cNvPr id="3" name="Title 1">
            <a:extLst>
              <a:ext uri="{FF2B5EF4-FFF2-40B4-BE49-F238E27FC236}">
                <a16:creationId xmlns:a16="http://schemas.microsoft.com/office/drawing/2014/main" id="{1CC4BFC3-51B3-C093-B9EB-75436D99AD47}"/>
              </a:ext>
            </a:extLst>
          </p:cNvPr>
          <p:cNvSpPr txBox="1">
            <a:spLocks/>
          </p:cNvSpPr>
          <p:nvPr/>
        </p:nvSpPr>
        <p:spPr>
          <a:xfrm>
            <a:off x="493427" y="2164545"/>
            <a:ext cx="2189804" cy="1120587"/>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R="0" lvl="1"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R="0" lvl="2"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R="0" lvl="3"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R="0" lvl="4"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R="0" lvl="5"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R="0" lvl="6"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R="0" lvl="7"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R="0" lvl="8"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marR="0" lvl="0" indent="0" algn="l" defTabSz="914400" rtl="0" eaLnBrk="1" fontAlgn="auto" latinLnBrk="0" hangingPunct="1">
              <a:lnSpc>
                <a:spcPct val="90000"/>
              </a:lnSpc>
              <a:spcBef>
                <a:spcPts val="1000"/>
              </a:spcBef>
              <a:spcAft>
                <a:spcPts val="0"/>
              </a:spcAft>
              <a:buClr>
                <a:srgbClr val="FFFFFF"/>
              </a:buClr>
              <a:buSzPts val="2000"/>
              <a:buFont typeface="Roboto Condensed" panose="02000000000000000000"/>
              <a:buNone/>
              <a:tabLst/>
              <a:defRPr/>
            </a:pPr>
            <a:r>
              <a:rPr kumimoji="0" lang="en-US" sz="15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Roboto Condensed" panose="02000000000000000000"/>
              </a:rPr>
              <a:t>SEQUENCE </a:t>
            </a:r>
          </a:p>
          <a:p>
            <a:pPr marL="0" marR="0" lvl="0" indent="0" algn="l" defTabSz="914400" rtl="0" eaLnBrk="1" fontAlgn="auto" latinLnBrk="0" hangingPunct="1">
              <a:lnSpc>
                <a:spcPct val="90000"/>
              </a:lnSpc>
              <a:spcBef>
                <a:spcPts val="1000"/>
              </a:spcBef>
              <a:spcAft>
                <a:spcPts val="0"/>
              </a:spcAft>
              <a:buClr>
                <a:srgbClr val="FFFFFF"/>
              </a:buClr>
              <a:buSzPts val="2000"/>
              <a:buFont typeface="Roboto Condensed" panose="02000000000000000000"/>
              <a:buNone/>
              <a:tabLst/>
              <a:defRPr/>
            </a:pPr>
            <a:r>
              <a:rPr kumimoji="0" lang="en-US" sz="1500" b="1"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Roboto Condensed" panose="02000000000000000000"/>
              </a:rPr>
              <a:t>DIAGRAMS</a:t>
            </a:r>
          </a:p>
        </p:txBody>
      </p:sp>
      <p:sp>
        <p:nvSpPr>
          <p:cNvPr id="5" name="Slide Number Placeholder 4">
            <a:extLst>
              <a:ext uri="{FF2B5EF4-FFF2-40B4-BE49-F238E27FC236}">
                <a16:creationId xmlns:a16="http://schemas.microsoft.com/office/drawing/2014/main" id="{3D05A1B9-DCDB-5073-F6BF-1831B27DBE54}"/>
              </a:ext>
            </a:extLst>
          </p:cNvPr>
          <p:cNvSpPr>
            <a:spLocks noGrp="1"/>
          </p:cNvSpPr>
          <p:nvPr>
            <p:ph type="sldNum" idx="12"/>
          </p:nvPr>
        </p:nvSpPr>
        <p:spPr>
          <a:xfrm>
            <a:off x="8778239" y="4841748"/>
            <a:ext cx="336042" cy="273843"/>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
                <a:srgbClr val="000000"/>
              </a:buClr>
              <a:buSzTx/>
              <a:buFont typeface="Arial" panose="020B0604020202020204"/>
              <a:buNone/>
              <a:tabLst/>
              <a:defRPr/>
            </a:pPr>
            <a:fld id="{00000000-1234-1234-1234-123412341234}" type="slidenum">
              <a:rPr kumimoji="0" lang="en-US" sz="700" b="1" i="0" u="none" strike="noStrike" kern="1200" cap="none" spc="0" normalizeH="0" baseline="0" noProof="0">
                <a:ln>
                  <a:noFill/>
                </a:ln>
                <a:solidFill>
                  <a:srgbClr val="263248">
                    <a:lumMod val="50000"/>
                    <a:lumOff val="50000"/>
                  </a:srgbClr>
                </a:solidFill>
                <a:effectLst/>
                <a:uLnTx/>
                <a:uFillTx/>
                <a:latin typeface="Times New Roman" panose="02020603050405020304" pitchFamily="18" charset="0"/>
                <a:cs typeface="Times New Roman" panose="02020603050405020304" pitchFamily="18" charset="0"/>
                <a:sym typeface="Roboto Condensed" panose="02000000000000000000"/>
              </a:rPr>
              <a:pPr marL="0" marR="0" lvl="0" indent="0" algn="r" defTabSz="914400" rtl="0" eaLnBrk="1" fontAlgn="auto" latinLnBrk="0" hangingPunct="1">
                <a:lnSpc>
                  <a:spcPct val="90000"/>
                </a:lnSpc>
                <a:spcBef>
                  <a:spcPts val="0"/>
                </a:spcBef>
                <a:spcAft>
                  <a:spcPts val="600"/>
                </a:spcAft>
                <a:buClr>
                  <a:srgbClr val="000000"/>
                </a:buClr>
                <a:buSzTx/>
                <a:buFont typeface="Arial" panose="020B0604020202020204"/>
                <a:buNone/>
                <a:tabLst/>
                <a:defRPr/>
              </a:pPr>
              <a:t>17</a:t>
            </a:fld>
            <a:endParaRPr kumimoji="0" lang="en-US" sz="700" b="1" i="0" u="none" strike="noStrike" kern="1200" cap="none" spc="0" normalizeH="0" baseline="0" noProof="0">
              <a:ln>
                <a:noFill/>
              </a:ln>
              <a:solidFill>
                <a:srgbClr val="263248">
                  <a:lumMod val="50000"/>
                  <a:lumOff val="50000"/>
                </a:srgbClr>
              </a:solidFill>
              <a:effectLst/>
              <a:uLnTx/>
              <a:uFillTx/>
              <a:latin typeface="Times New Roman" panose="02020603050405020304" pitchFamily="18" charset="0"/>
              <a:cs typeface="Times New Roman" panose="02020603050405020304" pitchFamily="18" charset="0"/>
              <a:sym typeface="Roboto Condensed" panose="02000000000000000000"/>
            </a:endParaRPr>
          </a:p>
        </p:txBody>
      </p:sp>
      <p:pic>
        <p:nvPicPr>
          <p:cNvPr id="6" name="Picture 5" descr="A diagram of a diagram&#10;&#10;Description automatically generated">
            <a:extLst>
              <a:ext uri="{FF2B5EF4-FFF2-40B4-BE49-F238E27FC236}">
                <a16:creationId xmlns:a16="http://schemas.microsoft.com/office/drawing/2014/main" id="{FC532C47-243D-9126-D0B5-5132FF06DC9B}"/>
              </a:ext>
            </a:extLst>
          </p:cNvPr>
          <p:cNvPicPr>
            <a:picLocks noChangeAspect="1"/>
          </p:cNvPicPr>
          <p:nvPr/>
        </p:nvPicPr>
        <p:blipFill>
          <a:blip r:embed="rId2"/>
          <a:stretch>
            <a:fillRect/>
          </a:stretch>
        </p:blipFill>
        <p:spPr>
          <a:xfrm>
            <a:off x="4036506" y="496388"/>
            <a:ext cx="4379770" cy="4150401"/>
          </a:xfrm>
          <a:prstGeom prst="rect">
            <a:avLst/>
          </a:prstGeom>
        </p:spPr>
      </p:pic>
    </p:spTree>
    <p:extLst>
      <p:ext uri="{BB962C8B-B14F-4D97-AF65-F5344CB8AC3E}">
        <p14:creationId xmlns:p14="http://schemas.microsoft.com/office/powerpoint/2010/main" val="1070472214"/>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75A677-BA5E-A94D-B716-013CF02394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latin typeface="Times New Roman" panose="02020603050405020304" pitchFamily="18" charset="0"/>
                <a:cs typeface="Times New Roman" panose="02020603050405020304" pitchFamily="18" charset="0"/>
              </a:rPr>
              <a:t>18</a:t>
            </a:fld>
            <a:endParaRPr lang="en-GB">
              <a:latin typeface="Times New Roman" panose="02020603050405020304" pitchFamily="18" charset="0"/>
              <a:cs typeface="Times New Roman" panose="02020603050405020304" pitchFamily="18" charset="0"/>
            </a:endParaRPr>
          </a:p>
        </p:txBody>
      </p:sp>
      <p:pic>
        <p:nvPicPr>
          <p:cNvPr id="2" name="Picture 1" descr="A diagram of data flow&#10;&#10;Description automatically generated">
            <a:extLst>
              <a:ext uri="{FF2B5EF4-FFF2-40B4-BE49-F238E27FC236}">
                <a16:creationId xmlns:a16="http://schemas.microsoft.com/office/drawing/2014/main" id="{ECA3B59A-30EA-4304-3AD6-524903F16705}"/>
              </a:ext>
            </a:extLst>
          </p:cNvPr>
          <p:cNvPicPr>
            <a:picLocks noChangeAspect="1"/>
          </p:cNvPicPr>
          <p:nvPr/>
        </p:nvPicPr>
        <p:blipFill>
          <a:blip r:embed="rId2"/>
          <a:stretch>
            <a:fillRect/>
          </a:stretch>
        </p:blipFill>
        <p:spPr>
          <a:xfrm>
            <a:off x="1775358" y="1460500"/>
            <a:ext cx="4005784" cy="3683000"/>
          </a:xfrm>
          <a:prstGeom prst="rect">
            <a:avLst/>
          </a:prstGeom>
        </p:spPr>
      </p:pic>
    </p:spTree>
    <p:extLst>
      <p:ext uri="{BB962C8B-B14F-4D97-AF65-F5344CB8AC3E}">
        <p14:creationId xmlns:p14="http://schemas.microsoft.com/office/powerpoint/2010/main" val="2764719202"/>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AF47-E3B3-0629-650F-2073DF6AA38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a:t>
            </a:r>
          </a:p>
        </p:txBody>
      </p:sp>
      <p:sp>
        <p:nvSpPr>
          <p:cNvPr id="5" name="Slide Number Placeholder 4">
            <a:extLst>
              <a:ext uri="{FF2B5EF4-FFF2-40B4-BE49-F238E27FC236}">
                <a16:creationId xmlns:a16="http://schemas.microsoft.com/office/drawing/2014/main" id="{FC6CFEE2-1182-C7D4-C438-8EC76D461C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latin typeface="Times New Roman" panose="02020603050405020304" pitchFamily="18" charset="0"/>
                <a:cs typeface="Times New Roman" panose="02020603050405020304" pitchFamily="18" charset="0"/>
              </a:rPr>
              <a:t>19</a:t>
            </a:fld>
            <a:endParaRPr lang="en-GB">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EB2757AC-69E0-79CC-E025-74B955A4C61B}"/>
              </a:ext>
            </a:extLst>
          </p:cNvPr>
          <p:cNvPicPr>
            <a:picLocks noChangeAspect="1"/>
          </p:cNvPicPr>
          <p:nvPr/>
        </p:nvPicPr>
        <p:blipFill>
          <a:blip r:embed="rId2"/>
          <a:stretch>
            <a:fillRect/>
          </a:stretch>
        </p:blipFill>
        <p:spPr>
          <a:xfrm>
            <a:off x="1203512" y="1381182"/>
            <a:ext cx="5787868" cy="3255317"/>
          </a:xfrm>
          <a:prstGeom prst="rect">
            <a:avLst/>
          </a:prstGeom>
        </p:spPr>
      </p:pic>
    </p:spTree>
    <p:extLst>
      <p:ext uri="{BB962C8B-B14F-4D97-AF65-F5344CB8AC3E}">
        <p14:creationId xmlns:p14="http://schemas.microsoft.com/office/powerpoint/2010/main" val="1455433023"/>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latin typeface="Times New Roman" panose="02020603050405020304" pitchFamily="18" charset="0"/>
                <a:cs typeface="Times New Roman" panose="02020603050405020304" pitchFamily="18" charset="0"/>
              </a:rPr>
              <a:t>ABSTRACT</a:t>
            </a:r>
            <a:endParaRPr sz="2400" dirty="0">
              <a:latin typeface="Times New Roman" panose="02020603050405020304" pitchFamily="18" charset="0"/>
              <a:cs typeface="Times New Roman" panose="02020603050405020304" pitchFamily="18" charset="0"/>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latin typeface="Times New Roman" panose="02020603050405020304" pitchFamily="18" charset="0"/>
                <a:cs typeface="Times New Roman" panose="02020603050405020304" pitchFamily="18" charset="0"/>
              </a:rPr>
              <a:t>2</a:t>
            </a:fld>
            <a:endParaRPr lang="en-GB">
              <a:latin typeface="Times New Roman" panose="02020603050405020304" pitchFamily="18" charset="0"/>
              <a:cs typeface="Times New Roman" panose="02020603050405020304" pitchFamily="18" charset="0"/>
            </a:endParaRPr>
          </a:p>
        </p:txBody>
      </p:sp>
      <p:sp>
        <p:nvSpPr>
          <p:cNvPr id="193" name="Google Shape;193;p12"/>
          <p:cNvSpPr txBox="1">
            <a:spLocks noGrp="1"/>
          </p:cNvSpPr>
          <p:nvPr>
            <p:ph type="body" idx="1"/>
          </p:nvPr>
        </p:nvSpPr>
        <p:spPr>
          <a:xfrm>
            <a:off x="115957" y="1573005"/>
            <a:ext cx="8651875" cy="3377565"/>
          </a:xfrm>
          <a:prstGeom prst="rect">
            <a:avLst/>
          </a:prstGeom>
        </p:spPr>
        <p:txBody>
          <a:bodyPr spcFirstLastPara="1" wrap="square" lIns="91425" tIns="91425" rIns="91425" bIns="91425" anchor="t" anchorCtr="0">
            <a:noAutofit/>
          </a:bodyPr>
          <a:lstStyle/>
          <a:p>
            <a:pPr marL="285750" indent="-285750" algn="just">
              <a:lnSpc>
                <a:spcPct val="150000"/>
              </a:lnSpc>
              <a:spcBef>
                <a:spcPts val="0"/>
              </a:spcBef>
              <a:buSzPts val="2400"/>
              <a:buFont typeface="Arial" panose="020B0604020202020204" pitchFamily="34" charset="0"/>
              <a:buChar char="•"/>
            </a:pPr>
            <a:r>
              <a:rPr lang="en-US" sz="1600" dirty="0">
                <a:solidFill>
                  <a:srgbClr val="0D0D0D"/>
                </a:solidFill>
                <a:latin typeface="Times New Roman" panose="02020603050405020304" pitchFamily="18" charset="0"/>
                <a:cs typeface="Times New Roman" panose="02020603050405020304" pitchFamily="18" charset="0"/>
              </a:rPr>
              <a:t>The IoT's data-sharing in cloud computing is powerful, yet security concerns persist due to potential misuse and resulting damages.</a:t>
            </a:r>
          </a:p>
          <a:p>
            <a:pPr marL="285750" indent="-285750" algn="just">
              <a:lnSpc>
                <a:spcPct val="150000"/>
              </a:lnSpc>
              <a:spcBef>
                <a:spcPts val="0"/>
              </a:spcBef>
              <a:buSzPts val="240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In this article, we propose a proxy re-encryption approach to secure data sharing in cloud environments.</a:t>
            </a:r>
          </a:p>
          <a:p>
            <a:pPr marL="285750" indent="-285750" algn="just">
              <a:lnSpc>
                <a:spcPct val="150000"/>
              </a:lnSpc>
              <a:spcBef>
                <a:spcPts val="0"/>
              </a:spcBef>
              <a:buSzPts val="2400"/>
              <a:buFont typeface="Arial" panose="020B0604020202020204" pitchFamily="34" charset="0"/>
              <a:buChar char="•"/>
            </a:pPr>
            <a:r>
              <a:rPr lang="en-US" sz="1600" dirty="0">
                <a:solidFill>
                  <a:srgbClr val="0D0D0D"/>
                </a:solidFill>
                <a:latin typeface="Times New Roman" panose="02020603050405020304" pitchFamily="18" charset="0"/>
                <a:cs typeface="Times New Roman" panose="02020603050405020304" pitchFamily="18" charset="0"/>
              </a:rPr>
              <a:t>Owners encrypt data for the cloud with identity-based encryption, using proxy re-encryption for user access. Edge devices serve as proxy servers for resource-constrained IoT devices.</a:t>
            </a: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D3B5A-B8A6-BC3F-406E-3785567FACEA}"/>
              </a:ext>
            </a:extLst>
          </p:cNvPr>
          <p:cNvSpPr>
            <a:spLocks noGrp="1"/>
          </p:cNvSpPr>
          <p:nvPr>
            <p:ph type="title"/>
          </p:nvPr>
        </p:nvSpPr>
        <p:spPr/>
        <p:txBody>
          <a:bodyPr/>
          <a:lstStyle/>
          <a:p>
            <a:endParaRPr lang="en-US">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52B80C8-AC80-4E5B-BB52-EA838EE4F9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latin typeface="Times New Roman" panose="02020603050405020304" pitchFamily="18" charset="0"/>
                <a:cs typeface="Times New Roman" panose="02020603050405020304" pitchFamily="18" charset="0"/>
              </a:rPr>
              <a:t>20</a:t>
            </a:fld>
            <a:endParaRPr lang="en-GB">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E26F7D7-ABDD-5A74-5E71-68DA2A844978}"/>
              </a:ext>
            </a:extLst>
          </p:cNvPr>
          <p:cNvPicPr>
            <a:picLocks noChangeAspect="1"/>
          </p:cNvPicPr>
          <p:nvPr/>
        </p:nvPicPr>
        <p:blipFill>
          <a:blip r:embed="rId2"/>
          <a:stretch>
            <a:fillRect/>
          </a:stretch>
        </p:blipFill>
        <p:spPr>
          <a:xfrm>
            <a:off x="92075" y="1734473"/>
            <a:ext cx="4479925" cy="251968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755A610-0A09-9A02-DC6B-3A00A9382606}"/>
              </a:ext>
            </a:extLst>
          </p:cNvPr>
          <p:cNvPicPr>
            <a:picLocks noChangeAspect="1"/>
          </p:cNvPicPr>
          <p:nvPr/>
        </p:nvPicPr>
        <p:blipFill>
          <a:blip r:embed="rId3"/>
          <a:stretch>
            <a:fillRect/>
          </a:stretch>
        </p:blipFill>
        <p:spPr>
          <a:xfrm>
            <a:off x="4664075" y="1734473"/>
            <a:ext cx="4479925" cy="2519680"/>
          </a:xfrm>
          <a:prstGeom prst="rect">
            <a:avLst/>
          </a:prstGeom>
        </p:spPr>
      </p:pic>
    </p:spTree>
    <p:extLst>
      <p:ext uri="{BB962C8B-B14F-4D97-AF65-F5344CB8AC3E}">
        <p14:creationId xmlns:p14="http://schemas.microsoft.com/office/powerpoint/2010/main" val="1709450225"/>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7B3B37-E5E3-AC87-4E43-68B9CCCE60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latin typeface="Times New Roman" panose="02020603050405020304" pitchFamily="18" charset="0"/>
                <a:cs typeface="Times New Roman" panose="02020603050405020304" pitchFamily="18" charset="0"/>
              </a:rPr>
              <a:t>21</a:t>
            </a:fld>
            <a:endParaRPr lang="en-GB">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BC24B7A-B7B3-4104-44A4-9300F46BBFC8}"/>
              </a:ext>
            </a:extLst>
          </p:cNvPr>
          <p:cNvPicPr>
            <a:picLocks noChangeAspect="1"/>
          </p:cNvPicPr>
          <p:nvPr/>
        </p:nvPicPr>
        <p:blipFill>
          <a:blip r:embed="rId2"/>
          <a:stretch>
            <a:fillRect/>
          </a:stretch>
        </p:blipFill>
        <p:spPr>
          <a:xfrm>
            <a:off x="90170" y="1478164"/>
            <a:ext cx="4149321" cy="2519680"/>
          </a:xfrm>
          <a:prstGeom prst="rect">
            <a:avLst/>
          </a:prstGeom>
        </p:spPr>
      </p:pic>
      <p:pic>
        <p:nvPicPr>
          <p:cNvPr id="6" name="Picture 5">
            <a:extLst>
              <a:ext uri="{FF2B5EF4-FFF2-40B4-BE49-F238E27FC236}">
                <a16:creationId xmlns:a16="http://schemas.microsoft.com/office/drawing/2014/main" id="{CD2A9BCD-74CB-F4FA-AE57-40A26A04233E}"/>
              </a:ext>
            </a:extLst>
          </p:cNvPr>
          <p:cNvPicPr>
            <a:picLocks noChangeAspect="1"/>
          </p:cNvPicPr>
          <p:nvPr/>
        </p:nvPicPr>
        <p:blipFill>
          <a:blip r:embed="rId3"/>
          <a:stretch>
            <a:fillRect/>
          </a:stretch>
        </p:blipFill>
        <p:spPr>
          <a:xfrm>
            <a:off x="4904511" y="1478164"/>
            <a:ext cx="4095836" cy="2519680"/>
          </a:xfrm>
          <a:prstGeom prst="rect">
            <a:avLst/>
          </a:prstGeom>
        </p:spPr>
      </p:pic>
    </p:spTree>
    <p:extLst>
      <p:ext uri="{BB962C8B-B14F-4D97-AF65-F5344CB8AC3E}">
        <p14:creationId xmlns:p14="http://schemas.microsoft.com/office/powerpoint/2010/main" val="1166961058"/>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1FD9A-DAEA-41F2-3CD1-F21B8C7816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latin typeface="Times New Roman" panose="02020603050405020304" pitchFamily="18" charset="0"/>
                <a:cs typeface="Times New Roman" panose="02020603050405020304" pitchFamily="18" charset="0"/>
              </a:rPr>
              <a:t>22</a:t>
            </a:fld>
            <a:endParaRPr lang="en-GB">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1C8E2627-4A26-AE24-9579-BC9DDE9FACAB}"/>
              </a:ext>
            </a:extLst>
          </p:cNvPr>
          <p:cNvPicPr>
            <a:picLocks noChangeAspect="1"/>
          </p:cNvPicPr>
          <p:nvPr/>
        </p:nvPicPr>
        <p:blipFill>
          <a:blip r:embed="rId2"/>
          <a:stretch>
            <a:fillRect/>
          </a:stretch>
        </p:blipFill>
        <p:spPr>
          <a:xfrm>
            <a:off x="90170" y="1311910"/>
            <a:ext cx="4128539" cy="251968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52C4709-0304-5F10-EAD1-33FD5A74FB79}"/>
              </a:ext>
            </a:extLst>
          </p:cNvPr>
          <p:cNvPicPr>
            <a:picLocks noChangeAspect="1"/>
          </p:cNvPicPr>
          <p:nvPr/>
        </p:nvPicPr>
        <p:blipFill>
          <a:blip r:embed="rId3"/>
          <a:stretch>
            <a:fillRect/>
          </a:stretch>
        </p:blipFill>
        <p:spPr>
          <a:xfrm>
            <a:off x="4925291" y="1311910"/>
            <a:ext cx="4128539" cy="2519680"/>
          </a:xfrm>
          <a:prstGeom prst="rect">
            <a:avLst/>
          </a:prstGeom>
        </p:spPr>
      </p:pic>
    </p:spTree>
    <p:extLst>
      <p:ext uri="{BB962C8B-B14F-4D97-AF65-F5344CB8AC3E}">
        <p14:creationId xmlns:p14="http://schemas.microsoft.com/office/powerpoint/2010/main" val="4164681063"/>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354293-2DDD-3DC3-02AD-7CD49971EB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23</a:t>
            </a:fld>
            <a:endParaRPr lang="en-GB">
              <a:latin typeface="Times New Roman" panose="02020603050405020304" pitchFamily="18" charset="0"/>
              <a:cs typeface="Times New Roman" panose="02020603050405020304" pitchFamily="18" charset="0"/>
            </a:endParaRPr>
          </a:p>
        </p:txBody>
      </p:sp>
      <p:pic>
        <p:nvPicPr>
          <p:cNvPr id="3" name="Picture 2" descr="A computer screen shot of a computer screen&#10;&#10;Description automatically generated">
            <a:extLst>
              <a:ext uri="{FF2B5EF4-FFF2-40B4-BE49-F238E27FC236}">
                <a16:creationId xmlns:a16="http://schemas.microsoft.com/office/drawing/2014/main" id="{1F9FE5E3-AF53-F5F8-7E25-6F8EE789F74A}"/>
              </a:ext>
            </a:extLst>
          </p:cNvPr>
          <p:cNvPicPr>
            <a:picLocks noChangeAspect="1"/>
          </p:cNvPicPr>
          <p:nvPr/>
        </p:nvPicPr>
        <p:blipFill>
          <a:blip r:embed="rId2"/>
          <a:stretch>
            <a:fillRect/>
          </a:stretch>
        </p:blipFill>
        <p:spPr>
          <a:xfrm>
            <a:off x="148994" y="1311910"/>
            <a:ext cx="3993515" cy="2519680"/>
          </a:xfrm>
          <a:prstGeom prst="rect">
            <a:avLst/>
          </a:prstGeom>
        </p:spPr>
      </p:pic>
      <p:pic>
        <p:nvPicPr>
          <p:cNvPr id="4" name="Picture 3">
            <a:extLst>
              <a:ext uri="{FF2B5EF4-FFF2-40B4-BE49-F238E27FC236}">
                <a16:creationId xmlns:a16="http://schemas.microsoft.com/office/drawing/2014/main" id="{F69D6EF6-74F4-21EB-0B09-A4D9902D828D}"/>
              </a:ext>
            </a:extLst>
          </p:cNvPr>
          <p:cNvPicPr>
            <a:picLocks noChangeAspect="1"/>
          </p:cNvPicPr>
          <p:nvPr/>
        </p:nvPicPr>
        <p:blipFill>
          <a:blip r:embed="rId3"/>
          <a:stretch>
            <a:fillRect/>
          </a:stretch>
        </p:blipFill>
        <p:spPr>
          <a:xfrm>
            <a:off x="5001490" y="1311910"/>
            <a:ext cx="3993515" cy="2519680"/>
          </a:xfrm>
          <a:prstGeom prst="rect">
            <a:avLst/>
          </a:prstGeom>
        </p:spPr>
      </p:pic>
    </p:spTree>
    <p:extLst>
      <p:ext uri="{BB962C8B-B14F-4D97-AF65-F5344CB8AC3E}">
        <p14:creationId xmlns:p14="http://schemas.microsoft.com/office/powerpoint/2010/main" val="2230018483"/>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A15F05-3509-CBAC-9130-F158645562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24</a:t>
            </a:fld>
            <a:endParaRPr lang="en-GB">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633A001-168A-FE4D-181F-D01399880208}"/>
              </a:ext>
            </a:extLst>
          </p:cNvPr>
          <p:cNvPicPr>
            <a:picLocks noChangeAspect="1"/>
          </p:cNvPicPr>
          <p:nvPr/>
        </p:nvPicPr>
        <p:blipFill>
          <a:blip r:embed="rId2"/>
          <a:stretch>
            <a:fillRect/>
          </a:stretch>
        </p:blipFill>
        <p:spPr>
          <a:xfrm>
            <a:off x="4772776" y="1512801"/>
            <a:ext cx="4184073" cy="251968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AE3CCD2-7702-6EAA-FDF3-B5A06BE8B063}"/>
              </a:ext>
            </a:extLst>
          </p:cNvPr>
          <p:cNvPicPr>
            <a:picLocks noChangeAspect="1"/>
          </p:cNvPicPr>
          <p:nvPr/>
        </p:nvPicPr>
        <p:blipFill>
          <a:blip r:embed="rId3"/>
          <a:stretch>
            <a:fillRect/>
          </a:stretch>
        </p:blipFill>
        <p:spPr>
          <a:xfrm>
            <a:off x="187151" y="1512801"/>
            <a:ext cx="4184073" cy="2519680"/>
          </a:xfrm>
          <a:prstGeom prst="rect">
            <a:avLst/>
          </a:prstGeom>
        </p:spPr>
      </p:pic>
    </p:spTree>
    <p:extLst>
      <p:ext uri="{BB962C8B-B14F-4D97-AF65-F5344CB8AC3E}">
        <p14:creationId xmlns:p14="http://schemas.microsoft.com/office/powerpoint/2010/main" val="2944372802"/>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B10F16-8BC0-6EB1-354C-D57E5780F4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25</a:t>
            </a:fld>
            <a:endParaRPr lang="en-GB">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5504FB1-8BE8-DD00-CCBA-7A73E819CB1D}"/>
              </a:ext>
            </a:extLst>
          </p:cNvPr>
          <p:cNvPicPr>
            <a:picLocks noChangeAspect="1"/>
          </p:cNvPicPr>
          <p:nvPr/>
        </p:nvPicPr>
        <p:blipFill>
          <a:blip r:embed="rId2"/>
          <a:stretch>
            <a:fillRect/>
          </a:stretch>
        </p:blipFill>
        <p:spPr>
          <a:xfrm>
            <a:off x="90170" y="1568219"/>
            <a:ext cx="4204739" cy="2519680"/>
          </a:xfrm>
          <a:prstGeom prst="rect">
            <a:avLst/>
          </a:prstGeom>
        </p:spPr>
      </p:pic>
      <p:pic>
        <p:nvPicPr>
          <p:cNvPr id="4" name="Picture 3">
            <a:extLst>
              <a:ext uri="{FF2B5EF4-FFF2-40B4-BE49-F238E27FC236}">
                <a16:creationId xmlns:a16="http://schemas.microsoft.com/office/drawing/2014/main" id="{1EC55734-6FB2-DCED-2170-FCD794EB94B7}"/>
              </a:ext>
            </a:extLst>
          </p:cNvPr>
          <p:cNvPicPr>
            <a:picLocks noChangeAspect="1"/>
          </p:cNvPicPr>
          <p:nvPr/>
        </p:nvPicPr>
        <p:blipFill>
          <a:blip r:embed="rId3"/>
          <a:stretch>
            <a:fillRect/>
          </a:stretch>
        </p:blipFill>
        <p:spPr>
          <a:xfrm>
            <a:off x="4900660" y="1568219"/>
            <a:ext cx="4204740" cy="2519680"/>
          </a:xfrm>
          <a:prstGeom prst="rect">
            <a:avLst/>
          </a:prstGeom>
        </p:spPr>
      </p:pic>
    </p:spTree>
    <p:extLst>
      <p:ext uri="{BB962C8B-B14F-4D97-AF65-F5344CB8AC3E}">
        <p14:creationId xmlns:p14="http://schemas.microsoft.com/office/powerpoint/2010/main" val="267788372"/>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FE5FB6-8519-1229-1CCB-4C38E82F05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26</a:t>
            </a:fld>
            <a:endParaRPr lang="en-GB">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2EB4870-6B26-ED81-EC29-2F9C8D5DB04D}"/>
              </a:ext>
            </a:extLst>
          </p:cNvPr>
          <p:cNvPicPr>
            <a:picLocks noChangeAspect="1"/>
          </p:cNvPicPr>
          <p:nvPr/>
        </p:nvPicPr>
        <p:blipFill>
          <a:blip r:embed="rId2"/>
          <a:stretch>
            <a:fillRect/>
          </a:stretch>
        </p:blipFill>
        <p:spPr>
          <a:xfrm>
            <a:off x="90170" y="1311910"/>
            <a:ext cx="4232448" cy="251968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ED4737C-4792-1115-8BDC-7B98A1F0F4CE}"/>
              </a:ext>
            </a:extLst>
          </p:cNvPr>
          <p:cNvPicPr>
            <a:picLocks noChangeAspect="1"/>
          </p:cNvPicPr>
          <p:nvPr/>
        </p:nvPicPr>
        <p:blipFill>
          <a:blip r:embed="rId3"/>
          <a:stretch>
            <a:fillRect/>
          </a:stretch>
        </p:blipFill>
        <p:spPr>
          <a:xfrm>
            <a:off x="4821382" y="1311910"/>
            <a:ext cx="4232448" cy="2519680"/>
          </a:xfrm>
          <a:prstGeom prst="rect">
            <a:avLst/>
          </a:prstGeom>
        </p:spPr>
      </p:pic>
    </p:spTree>
    <p:extLst>
      <p:ext uri="{BB962C8B-B14F-4D97-AF65-F5344CB8AC3E}">
        <p14:creationId xmlns:p14="http://schemas.microsoft.com/office/powerpoint/2010/main" val="3089353115"/>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867C8D-DD4B-3FC2-552C-B59C7C3D84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27</a:t>
            </a:fld>
            <a:endParaRPr lang="en-GB">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C2A1086-58F1-020A-DBB8-87A37E108609}"/>
              </a:ext>
            </a:extLst>
          </p:cNvPr>
          <p:cNvPicPr>
            <a:picLocks noChangeAspect="1"/>
          </p:cNvPicPr>
          <p:nvPr/>
        </p:nvPicPr>
        <p:blipFill>
          <a:blip r:embed="rId2"/>
          <a:stretch>
            <a:fillRect/>
          </a:stretch>
        </p:blipFill>
        <p:spPr>
          <a:xfrm>
            <a:off x="90170" y="1311910"/>
            <a:ext cx="4066194" cy="2519680"/>
          </a:xfrm>
          <a:prstGeom prst="rect">
            <a:avLst/>
          </a:prstGeom>
        </p:spPr>
      </p:pic>
      <p:pic>
        <p:nvPicPr>
          <p:cNvPr id="4" name="Picture 3">
            <a:extLst>
              <a:ext uri="{FF2B5EF4-FFF2-40B4-BE49-F238E27FC236}">
                <a16:creationId xmlns:a16="http://schemas.microsoft.com/office/drawing/2014/main" id="{167AF032-22E6-555D-A288-8993D1E3EFAD}"/>
              </a:ext>
            </a:extLst>
          </p:cNvPr>
          <p:cNvPicPr>
            <a:picLocks noChangeAspect="1"/>
          </p:cNvPicPr>
          <p:nvPr/>
        </p:nvPicPr>
        <p:blipFill>
          <a:blip r:embed="rId3"/>
          <a:stretch>
            <a:fillRect/>
          </a:stretch>
        </p:blipFill>
        <p:spPr>
          <a:xfrm>
            <a:off x="4724400" y="1311910"/>
            <a:ext cx="4329430" cy="2519680"/>
          </a:xfrm>
          <a:prstGeom prst="rect">
            <a:avLst/>
          </a:prstGeom>
        </p:spPr>
      </p:pic>
    </p:spTree>
    <p:extLst>
      <p:ext uri="{BB962C8B-B14F-4D97-AF65-F5344CB8AC3E}">
        <p14:creationId xmlns:p14="http://schemas.microsoft.com/office/powerpoint/2010/main" val="3108252902"/>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AF47-E3B3-0629-650F-2073DF6AA384}"/>
              </a:ext>
            </a:extLst>
          </p:cNvPr>
          <p:cNvSpPr>
            <a:spLocks noGrp="1"/>
          </p:cNvSpPr>
          <p:nvPr>
            <p:ph type="title"/>
          </p:nvPr>
        </p:nvSpPr>
        <p:spPr/>
        <p:txBody>
          <a:bodyPr/>
          <a:lstStyle/>
          <a:p>
            <a:r>
              <a:rPr lang="en-US" dirty="0"/>
              <a:t>TESTING</a:t>
            </a:r>
          </a:p>
        </p:txBody>
      </p:sp>
      <p:sp>
        <p:nvSpPr>
          <p:cNvPr id="5" name="Slide Number Placeholder 4">
            <a:extLst>
              <a:ext uri="{FF2B5EF4-FFF2-40B4-BE49-F238E27FC236}">
                <a16:creationId xmlns:a16="http://schemas.microsoft.com/office/drawing/2014/main" id="{FC6CFEE2-1182-C7D4-C438-8EC76D461C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28</a:t>
            </a:fld>
            <a:endParaRPr lang="en-GB" dirty="0"/>
          </a:p>
        </p:txBody>
      </p:sp>
      <p:sp>
        <p:nvSpPr>
          <p:cNvPr id="4" name="TextBox 3">
            <a:extLst>
              <a:ext uri="{FF2B5EF4-FFF2-40B4-BE49-F238E27FC236}">
                <a16:creationId xmlns:a16="http://schemas.microsoft.com/office/drawing/2014/main" id="{B1568F99-4CFD-C834-C3CA-01A7D0B835A1}"/>
              </a:ext>
            </a:extLst>
          </p:cNvPr>
          <p:cNvSpPr txBox="1"/>
          <p:nvPr/>
        </p:nvSpPr>
        <p:spPr>
          <a:xfrm>
            <a:off x="172800" y="1412670"/>
            <a:ext cx="7927200" cy="3323987"/>
          </a:xfrm>
          <a:prstGeom prst="rect">
            <a:avLst/>
          </a:prstGeom>
          <a:noFill/>
        </p:spPr>
        <p:txBody>
          <a:bodyPr wrap="square">
            <a:spAutoFit/>
          </a:bodyPr>
          <a:lstStyle/>
          <a:p>
            <a:pPr marL="342900" indent="-342900" algn="l">
              <a:buFont typeface="+mj-lt"/>
              <a:buAutoNum type="arabicPeriod"/>
            </a:pPr>
            <a:r>
              <a:rPr lang="en-US" b="1" i="0" dirty="0">
                <a:solidFill>
                  <a:srgbClr val="FF0000"/>
                </a:solidFill>
                <a:effectLst/>
                <a:latin typeface="Times New Roman" panose="02020603050405020304" pitchFamily="18" charset="0"/>
                <a:cs typeface="Times New Roman" panose="02020603050405020304" pitchFamily="18" charset="0"/>
              </a:rPr>
              <a:t>Unit Testing Perspective</a:t>
            </a:r>
            <a:r>
              <a:rPr lang="en-US" b="0" i="0" dirty="0">
                <a:solidFill>
                  <a:srgbClr val="FF0000"/>
                </a:solidFill>
                <a:effectLst/>
                <a:latin typeface="Times New Roman" panose="02020603050405020304" pitchFamily="18" charset="0"/>
                <a:cs typeface="Times New Roman" panose="02020603050405020304" pitchFamily="18" charset="0"/>
              </a:rPr>
              <a:t>:</a:t>
            </a:r>
          </a:p>
          <a:p>
            <a:pPr marL="800100" lvl="1" indent="-342900" algn="l">
              <a:buFont typeface="+mj-lt"/>
              <a:buAutoNum type="arabicPeriod"/>
            </a:pPr>
            <a:r>
              <a:rPr lang="en-US" b="0" i="0" dirty="0">
                <a:solidFill>
                  <a:schemeClr val="bg2">
                    <a:lumMod val="50000"/>
                  </a:schemeClr>
                </a:solidFill>
                <a:effectLst/>
                <a:latin typeface="Times New Roman" panose="02020603050405020304" pitchFamily="18" charset="0"/>
                <a:cs typeface="Times New Roman" panose="02020603050405020304" pitchFamily="18" charset="0"/>
              </a:rPr>
              <a:t>We focus on testing individual units or components of the web application in isolation.</a:t>
            </a:r>
          </a:p>
          <a:p>
            <a:pPr marL="800100" lvl="1" indent="-342900" algn="l">
              <a:buFont typeface="+mj-lt"/>
              <a:buAutoNum type="arabicPeriod"/>
            </a:pPr>
            <a:r>
              <a:rPr lang="en-US" b="0" i="0" dirty="0">
                <a:solidFill>
                  <a:schemeClr val="bg2">
                    <a:lumMod val="50000"/>
                  </a:schemeClr>
                </a:solidFill>
                <a:effectLst/>
                <a:latin typeface="Times New Roman" panose="02020603050405020304" pitchFamily="18" charset="0"/>
                <a:cs typeface="Times New Roman" panose="02020603050405020304" pitchFamily="18" charset="0"/>
              </a:rPr>
              <a:t>This involves testing functions, modules, or classes on both the backend and frontend.</a:t>
            </a:r>
          </a:p>
          <a:p>
            <a:pPr marL="800100" lvl="1" indent="-342900" algn="l">
              <a:buFont typeface="+mj-lt"/>
              <a:buAutoNum type="arabicPeriod"/>
            </a:pPr>
            <a:r>
              <a:rPr lang="en-US" b="0" i="0" dirty="0">
                <a:solidFill>
                  <a:schemeClr val="bg2">
                    <a:lumMod val="50000"/>
                  </a:schemeClr>
                </a:solidFill>
                <a:effectLst/>
                <a:latin typeface="Times New Roman" panose="02020603050405020304" pitchFamily="18" charset="0"/>
                <a:cs typeface="Times New Roman" panose="02020603050405020304" pitchFamily="18" charset="0"/>
              </a:rPr>
              <a:t>Tools like Jest for JavaScript or </a:t>
            </a:r>
            <a:r>
              <a:rPr lang="en-US" b="0" i="0" dirty="0" err="1">
                <a:solidFill>
                  <a:schemeClr val="bg2">
                    <a:lumMod val="50000"/>
                  </a:schemeClr>
                </a:solidFill>
                <a:effectLst/>
                <a:latin typeface="Times New Roman" panose="02020603050405020304" pitchFamily="18" charset="0"/>
                <a:cs typeface="Times New Roman" panose="02020603050405020304" pitchFamily="18" charset="0"/>
              </a:rPr>
              <a:t>PyTest</a:t>
            </a:r>
            <a:r>
              <a:rPr lang="en-US" b="0" i="0" dirty="0">
                <a:solidFill>
                  <a:schemeClr val="bg2">
                    <a:lumMod val="50000"/>
                  </a:schemeClr>
                </a:solidFill>
                <a:effectLst/>
                <a:latin typeface="Times New Roman" panose="02020603050405020304" pitchFamily="18" charset="0"/>
                <a:cs typeface="Times New Roman" panose="02020603050405020304" pitchFamily="18" charset="0"/>
              </a:rPr>
              <a:t> for Python are commonly used for unit testing.</a:t>
            </a:r>
          </a:p>
          <a:p>
            <a:pPr marL="800100" lvl="1" indent="-342900" algn="l">
              <a:buFont typeface="+mj-lt"/>
              <a:buAutoNum type="arabicPeriod"/>
            </a:pPr>
            <a:r>
              <a:rPr lang="en-US" b="0" i="0" dirty="0">
                <a:solidFill>
                  <a:schemeClr val="bg2">
                    <a:lumMod val="50000"/>
                  </a:schemeClr>
                </a:solidFill>
                <a:effectLst/>
                <a:latin typeface="Times New Roman" panose="02020603050405020304" pitchFamily="18" charset="0"/>
                <a:cs typeface="Times New Roman" panose="02020603050405020304" pitchFamily="18" charset="0"/>
              </a:rPr>
              <a:t>Each test typically involves arranging the necessary data or context, acting by invoking the specific function or method under test, and asserting that the result meets the expected outcome.</a:t>
            </a:r>
          </a:p>
          <a:p>
            <a:pPr marL="342900" indent="-342900" algn="l">
              <a:buFont typeface="+mj-lt"/>
              <a:buAutoNum type="arabicPeriod"/>
            </a:pPr>
            <a:r>
              <a:rPr lang="en-US" b="1" i="0" dirty="0">
                <a:solidFill>
                  <a:srgbClr val="FF0000"/>
                </a:solidFill>
                <a:effectLst/>
                <a:latin typeface="Times New Roman" panose="02020603050405020304" pitchFamily="18" charset="0"/>
                <a:cs typeface="Times New Roman" panose="02020603050405020304" pitchFamily="18" charset="0"/>
              </a:rPr>
              <a:t>Integration Testing Perspective</a:t>
            </a:r>
            <a:r>
              <a:rPr lang="en-US" b="0" i="0" dirty="0">
                <a:solidFill>
                  <a:srgbClr val="FF0000"/>
                </a:solidFill>
                <a:effectLst/>
                <a:latin typeface="Times New Roman" panose="02020603050405020304" pitchFamily="18" charset="0"/>
                <a:cs typeface="Times New Roman" panose="02020603050405020304" pitchFamily="18" charset="0"/>
              </a:rPr>
              <a:t>:</a:t>
            </a:r>
          </a:p>
          <a:p>
            <a:pPr marL="800100" lvl="1" indent="-342900" algn="l">
              <a:buFont typeface="+mj-lt"/>
              <a:buAutoNum type="arabicPeriod"/>
            </a:pPr>
            <a:r>
              <a:rPr lang="en-US" b="0" i="0" dirty="0">
                <a:solidFill>
                  <a:schemeClr val="bg2">
                    <a:lumMod val="50000"/>
                  </a:schemeClr>
                </a:solidFill>
                <a:effectLst/>
                <a:latin typeface="Times New Roman" panose="02020603050405020304" pitchFamily="18" charset="0"/>
                <a:cs typeface="Times New Roman" panose="02020603050405020304" pitchFamily="18" charset="0"/>
              </a:rPr>
              <a:t>Our goal is to ensure that different parts of the application work together seamlessly.</a:t>
            </a:r>
          </a:p>
          <a:p>
            <a:pPr marL="800100" lvl="1" indent="-342900" algn="l">
              <a:buFont typeface="+mj-lt"/>
              <a:buAutoNum type="arabicPeriod"/>
            </a:pPr>
            <a:r>
              <a:rPr lang="en-US" b="0" i="0" dirty="0">
                <a:solidFill>
                  <a:schemeClr val="bg2">
                    <a:lumMod val="50000"/>
                  </a:schemeClr>
                </a:solidFill>
                <a:effectLst/>
                <a:latin typeface="Times New Roman" panose="02020603050405020304" pitchFamily="18" charset="0"/>
                <a:cs typeface="Times New Roman" panose="02020603050405020304" pitchFamily="18" charset="0"/>
              </a:rPr>
              <a:t>This includes testing interactions between backend APIs and frontend components, database integrations, and third-party service integrations.</a:t>
            </a:r>
          </a:p>
          <a:p>
            <a:pPr marL="800100" lvl="1" indent="-342900" algn="l">
              <a:buFont typeface="+mj-lt"/>
              <a:buAutoNum type="arabicPeriod"/>
            </a:pPr>
            <a:r>
              <a:rPr lang="en-US" b="0" i="0" dirty="0">
                <a:solidFill>
                  <a:schemeClr val="bg2">
                    <a:lumMod val="50000"/>
                  </a:schemeClr>
                </a:solidFill>
                <a:effectLst/>
                <a:latin typeface="Times New Roman" panose="02020603050405020304" pitchFamily="18" charset="0"/>
                <a:cs typeface="Times New Roman" panose="02020603050405020304" pitchFamily="18" charset="0"/>
              </a:rPr>
              <a:t>Tools like Selenium or Cypress are used for frontend integration testing, while frameworks like Flask (Python) or Express.js (JavaScript) provide tools for testing API integrations on the backend.</a:t>
            </a:r>
          </a:p>
          <a:p>
            <a:pPr marL="800100" lvl="1" indent="-342900" algn="l">
              <a:buFont typeface="+mj-lt"/>
              <a:buAutoNum type="arabicPeriod"/>
            </a:pPr>
            <a:r>
              <a:rPr lang="en-US" b="0" i="0" dirty="0">
                <a:solidFill>
                  <a:schemeClr val="bg2">
                    <a:lumMod val="50000"/>
                  </a:schemeClr>
                </a:solidFill>
                <a:effectLst/>
                <a:latin typeface="Times New Roman" panose="02020603050405020304" pitchFamily="18" charset="0"/>
                <a:cs typeface="Times New Roman" panose="02020603050405020304" pitchFamily="18" charset="0"/>
              </a:rPr>
              <a:t>Integration tests involve setting up the environment, performing actions that simulate real-world usage scenarios, and verifying that the integrations function correctly.</a:t>
            </a:r>
          </a:p>
        </p:txBody>
      </p:sp>
    </p:spTree>
    <p:extLst>
      <p:ext uri="{BB962C8B-B14F-4D97-AF65-F5344CB8AC3E}">
        <p14:creationId xmlns:p14="http://schemas.microsoft.com/office/powerpoint/2010/main" val="4211608063"/>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422" y="264951"/>
            <a:ext cx="5258400" cy="766200"/>
          </a:xfrm>
        </p:spPr>
        <p:txBody>
          <a:bodyPr/>
          <a:lstStyle/>
          <a:p>
            <a:pPr>
              <a:lnSpc>
                <a:spcPct val="150000"/>
              </a:lnSpc>
            </a:pPr>
            <a:r>
              <a:rPr lang="en-US" sz="2400" dirty="0">
                <a:latin typeface="Times New Roman" panose="02020603050405020304" pitchFamily="18" charset="0"/>
                <a:cs typeface="Times New Roman" panose="02020603050405020304" pitchFamily="18" charset="0"/>
              </a:rPr>
              <a:t>CONCLUSION</a:t>
            </a:r>
            <a:endParaRPr lang="en-IN" sz="24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51238" y="1144501"/>
            <a:ext cx="8654324" cy="3057537"/>
          </a:xfrm>
        </p:spPr>
        <p:txBody>
          <a:bodyPr/>
          <a:lstStyle/>
          <a:p>
            <a:pPr indent="-457200" algn="just">
              <a:lnSpc>
                <a:spcPct val="150000"/>
              </a:lnSpc>
              <a:spcBef>
                <a:spcPts val="1400"/>
              </a:spcBef>
              <a:buSzPts val="2400"/>
            </a:pPr>
            <a:r>
              <a:rPr lang="en-US" sz="1400" dirty="0">
                <a:latin typeface="Times New Roman" panose="02020603050405020304" pitchFamily="18" charset="0"/>
                <a:cs typeface="Times New Roman" panose="02020603050405020304" pitchFamily="18" charset="0"/>
              </a:rPr>
              <a:t>The emergence of the IoT has made data sharing one of its most prominent applications. To guarantee data confidentiality, integrity, and privacy, we propose a secure identity-based PRE data-sharing scheme in a cloud computing environment. </a:t>
            </a:r>
          </a:p>
          <a:p>
            <a:pPr marL="342900" indent="-342900" algn="just">
              <a:lnSpc>
                <a:spcPct val="150000"/>
              </a:lnSpc>
              <a:spcBef>
                <a:spcPts val="1400"/>
              </a:spcBef>
              <a:buSzPts val="2400"/>
            </a:pPr>
            <a:r>
              <a:rPr lang="en-US" sz="1400" dirty="0">
                <a:latin typeface="Times New Roman" panose="02020603050405020304" pitchFamily="18" charset="0"/>
                <a:cs typeface="Times New Roman" panose="02020603050405020304" pitchFamily="18" charset="0"/>
              </a:rPr>
              <a:t>Secure data sharing is realized with ABPRE technique, which allows the data owners to store their encrypted data in the cloud and share them with legitimate users efficiently. Due to resource constraints, an edge device serves as the proxy to handle the intensive computations. </a:t>
            </a:r>
          </a:p>
          <a:p>
            <a:r>
              <a:rPr lang="en-US" sz="1400" dirty="0">
                <a:latin typeface="Times New Roman" panose="02020603050405020304" pitchFamily="18" charset="0"/>
                <a:cs typeface="Times New Roman" panose="02020603050405020304" pitchFamily="18" charset="0"/>
              </a:rPr>
              <a:t>Continuous network</a:t>
            </a:r>
          </a:p>
          <a:p>
            <a:r>
              <a:rPr lang="en-US" sz="1400" dirty="0">
                <a:latin typeface="Times New Roman" panose="02020603050405020304" pitchFamily="18" charset="0"/>
                <a:cs typeface="Times New Roman" panose="02020603050405020304" pitchFamily="18" charset="0"/>
              </a:rPr>
              <a:t>Large server running capacity.</a:t>
            </a:r>
          </a:p>
          <a:p>
            <a:r>
              <a:rPr lang="en-US" sz="1400" dirty="0">
                <a:latin typeface="Times New Roman" panose="02020603050405020304" pitchFamily="18" charset="0"/>
                <a:cs typeface="Times New Roman" panose="02020603050405020304" pitchFamily="18" charset="0"/>
              </a:rPr>
              <a:t>Required more number of Processing  units.</a:t>
            </a:r>
            <a:endParaRPr lang="en-IN" sz="1400" dirty="0">
              <a:latin typeface="Times New Roman" panose="02020603050405020304" pitchFamily="18" charset="0"/>
              <a:cs typeface="Times New Roman" panose="02020603050405020304" pitchFamily="18" charset="0"/>
            </a:endParaRPr>
          </a:p>
          <a:p>
            <a:pPr marL="342900" indent="-342900" algn="just">
              <a:lnSpc>
                <a:spcPct val="150000"/>
              </a:lnSpc>
              <a:spcBef>
                <a:spcPts val="1400"/>
              </a:spcBef>
              <a:buSzPts val="2400"/>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lnSpc>
                <a:spcPct val="150000"/>
              </a:lnSpc>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29</a:t>
            </a:fld>
            <a:endParaRPr lang="en-GB"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48142" y="455102"/>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latin typeface="Times New Roman" panose="02020603050405020304" pitchFamily="18" charset="0"/>
                <a:cs typeface="Times New Roman" panose="02020603050405020304" pitchFamily="18" charset="0"/>
              </a:rPr>
              <a:t>INTRODUCTION</a:t>
            </a:r>
            <a:r>
              <a:rPr lang="en-US">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latin typeface="Times New Roman" panose="02020603050405020304" pitchFamily="18" charset="0"/>
                <a:cs typeface="Times New Roman" panose="02020603050405020304" pitchFamily="18" charset="0"/>
              </a:rPr>
              <a:t>3</a:t>
            </a:fld>
            <a:endParaRPr lang="en-GB">
              <a:latin typeface="Times New Roman" panose="02020603050405020304" pitchFamily="18" charset="0"/>
              <a:cs typeface="Times New Roman" panose="02020603050405020304" pitchFamily="18" charset="0"/>
            </a:endParaRPr>
          </a:p>
        </p:txBody>
      </p:sp>
      <p:sp>
        <p:nvSpPr>
          <p:cNvPr id="193" name="Google Shape;193;p12"/>
          <p:cNvSpPr txBox="1">
            <a:spLocks noGrp="1"/>
          </p:cNvSpPr>
          <p:nvPr>
            <p:ph type="body" idx="1"/>
          </p:nvPr>
        </p:nvSpPr>
        <p:spPr>
          <a:xfrm>
            <a:off x="132522" y="1701226"/>
            <a:ext cx="8882743" cy="3750126"/>
          </a:xfrm>
          <a:prstGeom prst="rect">
            <a:avLst/>
          </a:prstGeom>
        </p:spPr>
        <p:txBody>
          <a:bodyPr spcFirstLastPara="1" wrap="square" lIns="91425" tIns="91425" rIns="91425" bIns="91425" anchor="t" anchorCtr="0">
            <a:noAutofit/>
          </a:bodyPr>
          <a:lstStyle/>
          <a:p>
            <a:pPr marL="285750" indent="-285750" algn="just">
              <a:buFont typeface="Wingdings" panose="02000000000000000000"/>
              <a:buChar char="Ø"/>
            </a:pPr>
            <a:r>
              <a:rPr lang="en-US" sz="1800" dirty="0">
                <a:solidFill>
                  <a:schemeClr val="accent2"/>
                </a:solidFill>
                <a:latin typeface="Times New Roman" panose="02020603050405020304" pitchFamily="18" charset="0"/>
                <a:cs typeface="Times New Roman" panose="02020603050405020304" pitchFamily="18" charset="0"/>
              </a:rPr>
              <a:t> </a:t>
            </a:r>
            <a:r>
              <a:rPr lang="en-US" sz="1600" dirty="0">
                <a:solidFill>
                  <a:srgbClr val="0D0D0D"/>
                </a:solidFill>
                <a:latin typeface="Times New Roman" panose="02020603050405020304" pitchFamily="18" charset="0"/>
                <a:cs typeface="Times New Roman" panose="02020603050405020304" pitchFamily="18" charset="0"/>
              </a:rPr>
              <a:t>Traditional encryption schemes have complex key management protocols, limiting their suitability for data sharing.</a:t>
            </a:r>
            <a:endParaRPr lang="en-US" dirty="0">
              <a:latin typeface="Times New Roman" panose="02020603050405020304" pitchFamily="18" charset="0"/>
              <a:cs typeface="Times New Roman" panose="02020603050405020304" pitchFamily="18" charset="0"/>
            </a:endParaRPr>
          </a:p>
          <a:p>
            <a:pPr marL="285750" indent="-285750" algn="just">
              <a:buFont typeface="Wingdings" panose="02000000000000000000"/>
              <a:buChar char="Ø"/>
            </a:pPr>
            <a:r>
              <a:rPr lang="en-US" sz="1600" dirty="0">
                <a:solidFill>
                  <a:srgbClr val="0D0D0D"/>
                </a:solidFill>
                <a:latin typeface="Times New Roman" panose="02020603050405020304" pitchFamily="18" charset="0"/>
                <a:cs typeface="Times New Roman" panose="02020603050405020304" pitchFamily="18" charset="0"/>
              </a:rPr>
              <a:t>Proxy re-encryption (PRE), introduced by Blaze et al., allows a proxy to transform a file encrypted under a delegator’s public key for a </a:t>
            </a:r>
            <a:r>
              <a:rPr lang="en-US" sz="1600" dirty="0" err="1">
                <a:solidFill>
                  <a:srgbClr val="0D0D0D"/>
                </a:solidFill>
                <a:latin typeface="Times New Roman" panose="02020603050405020304" pitchFamily="18" charset="0"/>
                <a:cs typeface="Times New Roman" panose="02020603050405020304" pitchFamily="18" charset="0"/>
              </a:rPr>
              <a:t>delegatee</a:t>
            </a:r>
            <a:r>
              <a:rPr lang="en-US" sz="1600" dirty="0">
                <a:solidFill>
                  <a:srgbClr val="0D0D0D"/>
                </a:solidFill>
                <a:latin typeface="Times New Roman" panose="02020603050405020304" pitchFamily="18" charset="0"/>
                <a:cs typeface="Times New Roman" panose="02020603050405020304" pitchFamily="18" charset="0"/>
              </a:rPr>
              <a:t>.</a:t>
            </a:r>
          </a:p>
          <a:p>
            <a:pPr marL="285750" indent="-285750" algn="just">
              <a:buFont typeface="Wingdings" panose="02000000000000000000"/>
              <a:buChar char="Ø"/>
            </a:pPr>
            <a:r>
              <a:rPr lang="en-US" sz="1600" dirty="0">
                <a:solidFill>
                  <a:srgbClr val="0D0D0D"/>
                </a:solidFill>
                <a:latin typeface="Times New Roman" panose="02020603050405020304" pitchFamily="18" charset="0"/>
                <a:cs typeface="Times New Roman" panose="02020603050405020304" pitchFamily="18" charset="0"/>
              </a:rPr>
              <a:t>In this scheme, the data owner (delegator) can send encrypted messages to the user (delegate) temporarily without disclosing the secret key.</a:t>
            </a:r>
          </a:p>
          <a:p>
            <a:pPr marL="285750" indent="-285750" algn="just">
              <a:buFont typeface="Wingdings" panose="02000000000000000000"/>
              <a:buChar char="Ø"/>
            </a:pPr>
            <a:r>
              <a:rPr lang="en-US" sz="1600" dirty="0">
                <a:solidFill>
                  <a:srgbClr val="0D0D0D"/>
                </a:solidFill>
                <a:latin typeface="Times New Roman" panose="02020603050405020304" pitchFamily="18" charset="0"/>
                <a:cs typeface="Times New Roman" panose="02020603050405020304" pitchFamily="18" charset="0"/>
              </a:rPr>
              <a:t>Re-encryption keys are generated by the data owner or a trusted third party.</a:t>
            </a:r>
          </a:p>
          <a:p>
            <a:pPr marL="101600" indent="0" algn="just">
              <a:lnSpc>
                <a:spcPct val="150000"/>
              </a:lnSpc>
              <a:buNone/>
            </a:pPr>
            <a:endParaRPr lang="en-US" sz="1600" dirty="0">
              <a:solidFill>
                <a:schemeClr val="accent2"/>
              </a:solidFill>
              <a:latin typeface="Times New Roman" panose="02020603050405020304" pitchFamily="18" charset="0"/>
              <a:cs typeface="Times New Roman" panose="02020603050405020304" pitchFamily="18" charset="0"/>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C5FB-DA0C-F9E2-683A-33D3ABC6C8F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Scope:</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9B11B16-581D-288D-6AC4-90F1FE738A95}"/>
              </a:ext>
            </a:extLst>
          </p:cNvPr>
          <p:cNvSpPr>
            <a:spLocks noGrp="1"/>
          </p:cNvSpPr>
          <p:nvPr>
            <p:ph type="body" idx="1"/>
          </p:nvPr>
        </p:nvSpPr>
        <p:spPr>
          <a:xfrm>
            <a:off x="814274" y="1537988"/>
            <a:ext cx="7131307" cy="2724300"/>
          </a:xfrm>
        </p:spPr>
        <p:txBody>
          <a:bodyPr/>
          <a:lstStyle/>
          <a:p>
            <a:r>
              <a:rPr lang="en-US" altLang="en-IN" sz="2000" dirty="0">
                <a:latin typeface="Times New Roman" panose="02020603050405020304" pitchFamily="18" charset="0"/>
                <a:cs typeface="Times New Roman" panose="02020603050405020304" pitchFamily="18" charset="0"/>
              </a:rPr>
              <a:t>In</a:t>
            </a:r>
            <a:r>
              <a:rPr lang="en-IN" sz="2000" dirty="0">
                <a:latin typeface="Times New Roman" panose="02020603050405020304" pitchFamily="18" charset="0"/>
                <a:cs typeface="Times New Roman" panose="02020603050405020304" pitchFamily="18" charset="0"/>
              </a:rPr>
              <a:t> features of ICN to proficiently deliver cached content, thereby improving the quality of service and making great use of the network bandwidth. </a:t>
            </a:r>
          </a:p>
          <a:p>
            <a:r>
              <a:rPr lang="en-IN" sz="2000" dirty="0">
                <a:latin typeface="Times New Roman" panose="02020603050405020304" pitchFamily="18" charset="0"/>
                <a:cs typeface="Times New Roman" panose="02020603050405020304" pitchFamily="18" charset="0"/>
              </a:rPr>
              <a:t>Then, we present a blockchain-based system model that allows for flexible authorization on encrypted data.</a:t>
            </a:r>
          </a:p>
          <a:p>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9EF5E5F-E97D-43B8-0830-CA86BF1A56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30</a:t>
            </a:fld>
            <a:endParaRPr lang="en-GB">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064787"/>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a:latin typeface="Times New Roman" panose="02020603050405020304" pitchFamily="18" charset="0"/>
                <a:cs typeface="Times New Roman" panose="02020603050405020304" pitchFamily="18" charset="0"/>
              </a:rPr>
              <a:t>REFERENCES</a:t>
            </a:r>
          </a:p>
        </p:txBody>
      </p:sp>
      <p:sp>
        <p:nvSpPr>
          <p:cNvPr id="3" name="Text Placeholder 2"/>
          <p:cNvSpPr>
            <a:spLocks noGrp="1"/>
          </p:cNvSpPr>
          <p:nvPr>
            <p:ph type="body" idx="1"/>
          </p:nvPr>
        </p:nvSpPr>
        <p:spPr>
          <a:xfrm>
            <a:off x="112395" y="1221245"/>
            <a:ext cx="8919486" cy="3635022"/>
          </a:xfrm>
        </p:spPr>
        <p:txBody>
          <a:bodyPr/>
          <a:lstStyle/>
          <a:p>
            <a:pPr marL="342900" indent="-342900" algn="just">
              <a:lnSpc>
                <a:spcPct val="150000"/>
              </a:lnSpc>
              <a:buFont typeface="Wingdings" panose="05000000000000000000" charset="0"/>
              <a:buChar char="q"/>
            </a:pPr>
            <a:r>
              <a:rPr lang="en-US" altLang="en-IN" dirty="0">
                <a:latin typeface="Times New Roman" panose="02020603050405020304" pitchFamily="18" charset="0"/>
                <a:cs typeface="Times New Roman" panose="02020603050405020304" pitchFamily="18" charset="0"/>
              </a:rPr>
              <a:t> </a:t>
            </a:r>
            <a:r>
              <a:rPr lang="en-US" altLang="en-IN" sz="1800" dirty="0">
                <a:latin typeface="Times New Roman" panose="02020603050405020304" pitchFamily="18" charset="0"/>
                <a:cs typeface="Times New Roman" panose="02020603050405020304" pitchFamily="18" charset="0"/>
              </a:rPr>
              <a:t>[1] A. Al-Fuqaha, M. </a:t>
            </a:r>
            <a:r>
              <a:rPr lang="en-US" altLang="en-IN" sz="1800" dirty="0" err="1">
                <a:latin typeface="Times New Roman" panose="02020603050405020304" pitchFamily="18" charset="0"/>
                <a:cs typeface="Times New Roman" panose="02020603050405020304" pitchFamily="18" charset="0"/>
              </a:rPr>
              <a:t>Guizani</a:t>
            </a:r>
            <a:r>
              <a:rPr lang="en-US" altLang="en-IN" sz="1800" dirty="0">
                <a:latin typeface="Times New Roman" panose="02020603050405020304" pitchFamily="18" charset="0"/>
                <a:cs typeface="Times New Roman" panose="02020603050405020304" pitchFamily="18" charset="0"/>
              </a:rPr>
              <a:t>, M. Mohammadi, M. </a:t>
            </a:r>
            <a:r>
              <a:rPr lang="en-US" altLang="en-IN" sz="1800" dirty="0" err="1">
                <a:latin typeface="Times New Roman" panose="02020603050405020304" pitchFamily="18" charset="0"/>
                <a:cs typeface="Times New Roman" panose="02020603050405020304" pitchFamily="18" charset="0"/>
              </a:rPr>
              <a:t>Aledhari</a:t>
            </a:r>
            <a:r>
              <a:rPr lang="en-US" altLang="en-IN" sz="1800" dirty="0">
                <a:latin typeface="Times New Roman" panose="02020603050405020304" pitchFamily="18" charset="0"/>
                <a:cs typeface="Times New Roman" panose="02020603050405020304" pitchFamily="18" charset="0"/>
              </a:rPr>
              <a:t>, and M. </a:t>
            </a:r>
            <a:r>
              <a:rPr lang="en-US" altLang="en-IN" sz="1800" dirty="0" err="1">
                <a:latin typeface="Times New Roman" panose="02020603050405020304" pitchFamily="18" charset="0"/>
                <a:cs typeface="Times New Roman" panose="02020603050405020304" pitchFamily="18" charset="0"/>
              </a:rPr>
              <a:t>Ayyash,</a:t>
            </a:r>
            <a:r>
              <a:rPr lang="en-US" sz="1800" dirty="0" err="1">
                <a:latin typeface="Times New Roman" panose="02020603050405020304" pitchFamily="18" charset="0"/>
                <a:cs typeface="Times New Roman" panose="02020603050405020304" pitchFamily="18" charset="0"/>
              </a:rPr>
              <a:t>“Internet</a:t>
            </a:r>
            <a:r>
              <a:rPr lang="en-US" sz="1800" dirty="0">
                <a:latin typeface="Times New Roman" panose="02020603050405020304" pitchFamily="18" charset="0"/>
                <a:cs typeface="Times New Roman" panose="02020603050405020304" pitchFamily="18" charset="0"/>
              </a:rPr>
              <a:t> of Things: A survey on enabling technologies, protocols, </a:t>
            </a:r>
            <a:r>
              <a:rPr lang="en-US" sz="1800" dirty="0" err="1">
                <a:latin typeface="Times New Roman" panose="02020603050405020304" pitchFamily="18" charset="0"/>
                <a:cs typeface="Times New Roman" panose="02020603050405020304" pitchFamily="18" charset="0"/>
              </a:rPr>
              <a:t>andapplications</a:t>
            </a:r>
            <a:r>
              <a:rPr lang="en-US" sz="1800" dirty="0">
                <a:latin typeface="Times New Roman" panose="02020603050405020304" pitchFamily="18" charset="0"/>
                <a:cs typeface="Times New Roman" panose="02020603050405020304" pitchFamily="18" charset="0"/>
              </a:rPr>
              <a:t>,” IEEE </a:t>
            </a:r>
            <a:r>
              <a:rPr lang="en-US" sz="1800" dirty="0" err="1">
                <a:latin typeface="Times New Roman" panose="02020603050405020304" pitchFamily="18" charset="0"/>
                <a:cs typeface="Times New Roman" panose="02020603050405020304" pitchFamily="18" charset="0"/>
              </a:rPr>
              <a:t>Commun</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Surveys Tut. </a:t>
            </a:r>
          </a:p>
          <a:p>
            <a:pPr marL="342900" indent="-342900" algn="just">
              <a:lnSpc>
                <a:spcPct val="150000"/>
              </a:lnSpc>
              <a:buFont typeface="Wingdings" panose="05000000000000000000" charset="0"/>
              <a:buChar char="q"/>
            </a:pPr>
            <a:r>
              <a:rPr lang="en-US" sz="1800" dirty="0">
                <a:latin typeface="Times New Roman" panose="02020603050405020304" pitchFamily="18" charset="0"/>
                <a:cs typeface="Times New Roman" panose="02020603050405020304" pitchFamily="18" charset="0"/>
              </a:rPr>
              <a:t>[2] M. Blaze, G. </a:t>
            </a:r>
            <a:r>
              <a:rPr lang="en-US" sz="1800" dirty="0" err="1">
                <a:latin typeface="Times New Roman" panose="02020603050405020304" pitchFamily="18" charset="0"/>
                <a:cs typeface="Times New Roman" panose="02020603050405020304" pitchFamily="18" charset="0"/>
              </a:rPr>
              <a:t>Bleumer</a:t>
            </a:r>
            <a:r>
              <a:rPr lang="en-US" sz="1800" dirty="0">
                <a:latin typeface="Times New Roman" panose="02020603050405020304" pitchFamily="18" charset="0"/>
                <a:cs typeface="Times New Roman" panose="02020603050405020304" pitchFamily="18" charset="0"/>
              </a:rPr>
              <a:t>, and M. Strauss, “Divertible protocols and </a:t>
            </a:r>
            <a:r>
              <a:rPr lang="en-US" sz="1800" dirty="0" err="1">
                <a:latin typeface="Times New Roman" panose="02020603050405020304" pitchFamily="18" charset="0"/>
                <a:cs typeface="Times New Roman" panose="02020603050405020304" pitchFamily="18" charset="0"/>
              </a:rPr>
              <a:t>atomicproxy</a:t>
            </a:r>
            <a:r>
              <a:rPr lang="en-US" sz="1800" dirty="0">
                <a:latin typeface="Times New Roman" panose="02020603050405020304" pitchFamily="18" charset="0"/>
                <a:cs typeface="Times New Roman" panose="02020603050405020304" pitchFamily="18" charset="0"/>
              </a:rPr>
              <a:t> cryptography,” </a:t>
            </a:r>
            <a:r>
              <a:rPr lang="en-US" sz="1800" i="1" dirty="0">
                <a:latin typeface="Times New Roman" panose="02020603050405020304" pitchFamily="18" charset="0"/>
                <a:cs typeface="Times New Roman" panose="02020603050405020304" pitchFamily="18" charset="0"/>
              </a:rPr>
              <a:t>in Proc. Int. Conf. Theory Appl. </a:t>
            </a:r>
            <a:r>
              <a:rPr lang="en-US" sz="1800" i="1" dirty="0" err="1">
                <a:latin typeface="Times New Roman" panose="02020603050405020304" pitchFamily="18" charset="0"/>
                <a:cs typeface="Times New Roman" panose="02020603050405020304" pitchFamily="18" charset="0"/>
              </a:rPr>
              <a:t>CryptographicTechn</a:t>
            </a:r>
            <a:r>
              <a:rPr lang="en-US" sz="1800" i="1" dirty="0">
                <a:latin typeface="Times New Roman" panose="02020603050405020304" pitchFamily="18" charset="0"/>
                <a:cs typeface="Times New Roman" panose="02020603050405020304" pitchFamily="18" charset="0"/>
              </a:rPr>
              <a:t>., Springer.</a:t>
            </a:r>
          </a:p>
          <a:p>
            <a:pPr marL="285750" indent="-285750" algn="just">
              <a:lnSpc>
                <a:spcPct val="150000"/>
              </a:lnSpc>
              <a:buFont typeface="Wingdings" panose="05000000000000000000" charset="0"/>
              <a:buChar char="q"/>
            </a:pPr>
            <a:r>
              <a:rPr lang="en-US" sz="1800" dirty="0">
                <a:latin typeface="Times New Roman" panose="02020603050405020304" pitchFamily="18" charset="0"/>
                <a:cs typeface="Times New Roman" panose="02020603050405020304" pitchFamily="18" charset="0"/>
              </a:rPr>
              <a:t>  [3] A. Shamir, “Identity-based cryptosystems and signature schemes,” </a:t>
            </a:r>
            <a:r>
              <a:rPr lang="en-US" sz="1800" i="1" dirty="0">
                <a:latin typeface="Times New Roman" panose="02020603050405020304" pitchFamily="18" charset="0"/>
                <a:cs typeface="Times New Roman" panose="02020603050405020304" pitchFamily="18" charset="0"/>
              </a:rPr>
              <a:t>in Proc. Workshop Theory Appl. Cryptographic </a:t>
            </a:r>
            <a:r>
              <a:rPr lang="en-US" sz="1800" i="1" dirty="0" err="1">
                <a:latin typeface="Times New Roman" panose="02020603050405020304" pitchFamily="18" charset="0"/>
                <a:cs typeface="Times New Roman" panose="02020603050405020304" pitchFamily="18" charset="0"/>
              </a:rPr>
              <a:t>Techn</a:t>
            </a:r>
            <a:r>
              <a:rPr lang="en-US" sz="1800" i="1" dirty="0">
                <a:latin typeface="Times New Roman" panose="02020603050405020304" pitchFamily="18" charset="0"/>
                <a:cs typeface="Times New Roman" panose="02020603050405020304" pitchFamily="18" charset="0"/>
              </a:rPr>
              <a:t>., Springer.</a:t>
            </a:r>
            <a:endParaRPr lang="en-US"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31</a:t>
            </a:fld>
            <a:endParaRPr lang="en-GB">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32</a:t>
            </a:fld>
            <a:endParaRPr lang="en-GB">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4294967295"/>
          </p:nvPr>
        </p:nvSpPr>
        <p:spPr>
          <a:xfrm>
            <a:off x="309063" y="911802"/>
            <a:ext cx="8796337" cy="3500178"/>
          </a:xfrm>
        </p:spPr>
        <p:txBody>
          <a:bodyPr/>
          <a:lstStyle/>
          <a:p>
            <a:pPr marL="342900" indent="-342900" algn="just">
              <a:lnSpc>
                <a:spcPct val="150000"/>
              </a:lnSpc>
              <a:buFont typeface="Wingdings" panose="05000000000000000000" charset="0"/>
              <a:buChar char="q"/>
            </a:pPr>
            <a:r>
              <a:rPr lang="en-US" sz="1800" dirty="0">
                <a:latin typeface="Times New Roman" panose="02020603050405020304" pitchFamily="18" charset="0"/>
                <a:cs typeface="Times New Roman" panose="02020603050405020304" pitchFamily="18" charset="0"/>
                <a:sym typeface="+mn-ea"/>
              </a:rPr>
              <a:t>[4] D. </a:t>
            </a:r>
            <a:r>
              <a:rPr lang="en-US" sz="1800" dirty="0" err="1">
                <a:latin typeface="Times New Roman" panose="02020603050405020304" pitchFamily="18" charset="0"/>
                <a:cs typeface="Times New Roman" panose="02020603050405020304" pitchFamily="18" charset="0"/>
                <a:sym typeface="+mn-ea"/>
              </a:rPr>
              <a:t>Boneh</a:t>
            </a:r>
            <a:r>
              <a:rPr lang="en-US" sz="1800" dirty="0">
                <a:latin typeface="Times New Roman" panose="02020603050405020304" pitchFamily="18" charset="0"/>
                <a:cs typeface="Times New Roman" panose="02020603050405020304" pitchFamily="18" charset="0"/>
                <a:sym typeface="+mn-ea"/>
              </a:rPr>
              <a:t>, G. Di </a:t>
            </a:r>
            <a:r>
              <a:rPr lang="en-US" sz="1800" dirty="0" err="1">
                <a:latin typeface="Times New Roman" panose="02020603050405020304" pitchFamily="18" charset="0"/>
                <a:cs typeface="Times New Roman" panose="02020603050405020304" pitchFamily="18" charset="0"/>
                <a:sym typeface="+mn-ea"/>
              </a:rPr>
              <a:t>Crescenzo</a:t>
            </a:r>
            <a:r>
              <a:rPr lang="en-US" sz="1800" dirty="0">
                <a:latin typeface="Times New Roman" panose="02020603050405020304" pitchFamily="18" charset="0"/>
                <a:cs typeface="Times New Roman" panose="02020603050405020304" pitchFamily="18" charset="0"/>
                <a:sym typeface="+mn-ea"/>
              </a:rPr>
              <a:t>, R. Ostrovsky, and G. </a:t>
            </a:r>
            <a:r>
              <a:rPr lang="en-US" sz="1800" dirty="0" err="1">
                <a:latin typeface="Times New Roman" panose="02020603050405020304" pitchFamily="18" charset="0"/>
                <a:cs typeface="Times New Roman" panose="02020603050405020304" pitchFamily="18" charset="0"/>
                <a:sym typeface="+mn-ea"/>
              </a:rPr>
              <a:t>Persiano</a:t>
            </a:r>
            <a:r>
              <a:rPr lang="en-US" sz="1800" dirty="0">
                <a:latin typeface="Times New Roman" panose="02020603050405020304" pitchFamily="18" charset="0"/>
                <a:cs typeface="Times New Roman" panose="02020603050405020304" pitchFamily="18" charset="0"/>
                <a:sym typeface="+mn-ea"/>
              </a:rPr>
              <a:t>, “</a:t>
            </a:r>
            <a:r>
              <a:rPr lang="en-US" sz="1800" dirty="0" err="1">
                <a:latin typeface="Times New Roman" panose="02020603050405020304" pitchFamily="18" charset="0"/>
                <a:cs typeface="Times New Roman" panose="02020603050405020304" pitchFamily="18" charset="0"/>
                <a:sym typeface="+mn-ea"/>
              </a:rPr>
              <a:t>Publickey</a:t>
            </a:r>
            <a:r>
              <a:rPr lang="en-US" sz="1800" dirty="0">
                <a:latin typeface="Times New Roman" panose="02020603050405020304" pitchFamily="18" charset="0"/>
                <a:cs typeface="Times New Roman" panose="02020603050405020304" pitchFamily="18" charset="0"/>
                <a:sym typeface="+mn-ea"/>
              </a:rPr>
              <a:t> encryption with keyword search,” </a:t>
            </a:r>
            <a:r>
              <a:rPr lang="en-US" sz="1800" i="1" dirty="0">
                <a:latin typeface="Times New Roman" panose="02020603050405020304" pitchFamily="18" charset="0"/>
                <a:cs typeface="Times New Roman" panose="02020603050405020304" pitchFamily="18" charset="0"/>
                <a:sym typeface="+mn-ea"/>
              </a:rPr>
              <a:t>in Proc. Int. Conf. Theory </a:t>
            </a:r>
            <a:r>
              <a:rPr lang="en-US" sz="1800" i="1" dirty="0" err="1">
                <a:latin typeface="Times New Roman" panose="02020603050405020304" pitchFamily="18" charset="0"/>
                <a:cs typeface="Times New Roman" panose="02020603050405020304" pitchFamily="18" charset="0"/>
                <a:sym typeface="+mn-ea"/>
              </a:rPr>
              <a:t>Appl.Cryptographic</a:t>
            </a:r>
            <a:r>
              <a:rPr lang="en-US" sz="1800" i="1" dirty="0">
                <a:latin typeface="Times New Roman" panose="02020603050405020304" pitchFamily="18" charset="0"/>
                <a:cs typeface="Times New Roman" panose="02020603050405020304" pitchFamily="18" charset="0"/>
                <a:sym typeface="+mn-ea"/>
              </a:rPr>
              <a:t> </a:t>
            </a:r>
            <a:r>
              <a:rPr lang="en-US" sz="1800" i="1" dirty="0" err="1">
                <a:latin typeface="Times New Roman" panose="02020603050405020304" pitchFamily="18" charset="0"/>
                <a:cs typeface="Times New Roman" panose="02020603050405020304" pitchFamily="18" charset="0"/>
                <a:sym typeface="+mn-ea"/>
              </a:rPr>
              <a:t>Techn</a:t>
            </a:r>
            <a:r>
              <a:rPr lang="en-US" sz="1800" i="1" dirty="0">
                <a:latin typeface="Times New Roman" panose="02020603050405020304" pitchFamily="18" charset="0"/>
                <a:cs typeface="Times New Roman" panose="02020603050405020304" pitchFamily="18" charset="0"/>
                <a:sym typeface="+mn-ea"/>
              </a:rPr>
              <a:t>., Springer.</a:t>
            </a:r>
          </a:p>
          <a:p>
            <a:pPr marL="342900" indent="-342900" algn="just">
              <a:lnSpc>
                <a:spcPct val="150000"/>
              </a:lnSpc>
              <a:buFont typeface="Wingdings" panose="05000000000000000000" charset="0"/>
              <a:buChar char="q"/>
            </a:pPr>
            <a:r>
              <a:rPr lang="en-US" sz="1800" dirty="0">
                <a:latin typeface="Times New Roman" panose="02020603050405020304" pitchFamily="18" charset="0"/>
                <a:cs typeface="Times New Roman" panose="02020603050405020304" pitchFamily="18" charset="0"/>
                <a:sym typeface="+mn-ea"/>
              </a:rPr>
              <a:t>[5] B. R. Waters, D. </a:t>
            </a:r>
            <a:r>
              <a:rPr lang="en-US" sz="1800" dirty="0" err="1">
                <a:latin typeface="Times New Roman" panose="02020603050405020304" pitchFamily="18" charset="0"/>
                <a:cs typeface="Times New Roman" panose="02020603050405020304" pitchFamily="18" charset="0"/>
                <a:sym typeface="+mn-ea"/>
              </a:rPr>
              <a:t>Balfanz</a:t>
            </a:r>
            <a:r>
              <a:rPr lang="en-US" sz="1800" dirty="0">
                <a:latin typeface="Times New Roman" panose="02020603050405020304" pitchFamily="18" charset="0"/>
                <a:cs typeface="Times New Roman" panose="02020603050405020304" pitchFamily="18" charset="0"/>
                <a:sym typeface="+mn-ea"/>
              </a:rPr>
              <a:t>, G. Durfee, and D. K. </a:t>
            </a:r>
            <a:r>
              <a:rPr lang="en-US" sz="1800" dirty="0" err="1">
                <a:latin typeface="Times New Roman" panose="02020603050405020304" pitchFamily="18" charset="0"/>
                <a:cs typeface="Times New Roman" panose="02020603050405020304" pitchFamily="18" charset="0"/>
                <a:sym typeface="+mn-ea"/>
              </a:rPr>
              <a:t>Smetters</a:t>
            </a:r>
            <a:r>
              <a:rPr lang="en-US" sz="1800" dirty="0">
                <a:latin typeface="Times New Roman" panose="02020603050405020304" pitchFamily="18" charset="0"/>
                <a:cs typeface="Times New Roman" panose="02020603050405020304" pitchFamily="18" charset="0"/>
                <a:sym typeface="+mn-ea"/>
              </a:rPr>
              <a:t>, “Building </a:t>
            </a:r>
            <a:r>
              <a:rPr lang="en-US" sz="1800" dirty="0" err="1">
                <a:latin typeface="Times New Roman" panose="02020603050405020304" pitchFamily="18" charset="0"/>
                <a:cs typeface="Times New Roman" panose="02020603050405020304" pitchFamily="18" charset="0"/>
                <a:sym typeface="+mn-ea"/>
              </a:rPr>
              <a:t>anencrypted</a:t>
            </a:r>
            <a:r>
              <a:rPr lang="en-US" sz="1800" dirty="0">
                <a:latin typeface="Times New Roman" panose="02020603050405020304" pitchFamily="18" charset="0"/>
                <a:cs typeface="Times New Roman" panose="02020603050405020304" pitchFamily="18" charset="0"/>
                <a:sym typeface="+mn-ea"/>
              </a:rPr>
              <a:t> and searchable audit log.</a:t>
            </a:r>
          </a:p>
          <a:p>
            <a:pPr marL="342900" indent="-342900" algn="just">
              <a:lnSpc>
                <a:spcPct val="150000"/>
              </a:lnSpc>
              <a:buFont typeface="Wingdings" panose="05000000000000000000" charset="0"/>
              <a:buChar char="q"/>
            </a:pPr>
            <a:r>
              <a:rPr lang="en-IN" sz="1800" b="0" i="0" dirty="0">
                <a:solidFill>
                  <a:srgbClr val="111111"/>
                </a:solidFill>
                <a:effectLst/>
                <a:latin typeface="Times New Roman" panose="02020603050405020304" pitchFamily="18" charset="0"/>
                <a:cs typeface="Times New Roman" panose="02020603050405020304" pitchFamily="18" charset="0"/>
              </a:rPr>
              <a:t>[6] Alex Khang, Subrata Chowdhury - The Data-Driven Blockchain  – CRC Press - 2018</a:t>
            </a:r>
          </a:p>
          <a:p>
            <a:pPr marL="342900" indent="-342900" algn="just">
              <a:lnSpc>
                <a:spcPct val="150000"/>
              </a:lnSpc>
              <a:buFont typeface="Wingdings" panose="05000000000000000000" charset="0"/>
              <a:buChar char="q"/>
            </a:pPr>
            <a:r>
              <a:rPr lang="en-US" sz="1800" dirty="0">
                <a:solidFill>
                  <a:srgbClr val="111111"/>
                </a:solidFill>
                <a:latin typeface="Times New Roman" panose="02020603050405020304" pitchFamily="18" charset="0"/>
                <a:cs typeface="Times New Roman" panose="02020603050405020304" pitchFamily="18" charset="0"/>
              </a:rPr>
              <a:t>[7] </a:t>
            </a:r>
            <a:r>
              <a:rPr lang="en-IN" sz="1800" dirty="0">
                <a:solidFill>
                  <a:srgbClr val="111111"/>
                </a:solidFill>
                <a:latin typeface="Times New Roman" panose="02020603050405020304" pitchFamily="18" charset="0"/>
                <a:cs typeface="Times New Roman" panose="02020603050405020304" pitchFamily="18" charset="0"/>
              </a:rPr>
              <a:t>Yassine </a:t>
            </a:r>
            <a:r>
              <a:rPr lang="en-IN" sz="1800" dirty="0" err="1">
                <a:solidFill>
                  <a:srgbClr val="111111"/>
                </a:solidFill>
                <a:latin typeface="Times New Roman" panose="02020603050405020304" pitchFamily="18" charset="0"/>
                <a:cs typeface="Times New Roman" panose="02020603050405020304" pitchFamily="18" charset="0"/>
              </a:rPr>
              <a:t>Maleh</a:t>
            </a:r>
            <a:r>
              <a:rPr lang="en-IN" sz="1800" dirty="0">
                <a:solidFill>
                  <a:srgbClr val="111111"/>
                </a:solidFill>
                <a:latin typeface="Times New Roman" panose="02020603050405020304" pitchFamily="18" charset="0"/>
                <a:cs typeface="Times New Roman" panose="02020603050405020304" pitchFamily="18" charset="0"/>
              </a:rPr>
              <a:t> Mohammad </a:t>
            </a:r>
            <a:r>
              <a:rPr lang="en-IN" sz="1800" dirty="0" err="1">
                <a:solidFill>
                  <a:srgbClr val="111111"/>
                </a:solidFill>
                <a:latin typeface="Times New Roman" panose="02020603050405020304" pitchFamily="18" charset="0"/>
                <a:cs typeface="Times New Roman" panose="02020603050405020304" pitchFamily="18" charset="0"/>
              </a:rPr>
              <a:t>Shojafar</a:t>
            </a:r>
            <a:r>
              <a:rPr lang="en-IN" sz="1800" dirty="0">
                <a:solidFill>
                  <a:srgbClr val="111111"/>
                </a:solidFill>
                <a:latin typeface="Times New Roman" panose="02020603050405020304" pitchFamily="18" charset="0"/>
                <a:cs typeface="Times New Roman" panose="02020603050405020304" pitchFamily="18" charset="0"/>
              </a:rPr>
              <a:t> </a:t>
            </a:r>
            <a:r>
              <a:rPr lang="en-IN" sz="1800" dirty="0" err="1">
                <a:solidFill>
                  <a:srgbClr val="111111"/>
                </a:solidFill>
                <a:latin typeface="Times New Roman" panose="02020603050405020304" pitchFamily="18" charset="0"/>
                <a:cs typeface="Times New Roman" panose="02020603050405020304" pitchFamily="18" charset="0"/>
              </a:rPr>
              <a:t>Mamoun</a:t>
            </a:r>
            <a:r>
              <a:rPr lang="en-IN" sz="1800" dirty="0">
                <a:solidFill>
                  <a:srgbClr val="111111"/>
                </a:solidFill>
                <a:latin typeface="Times New Roman" panose="02020603050405020304" pitchFamily="18" charset="0"/>
                <a:cs typeface="Times New Roman" panose="02020603050405020304" pitchFamily="18" charset="0"/>
              </a:rPr>
              <a:t> </a:t>
            </a:r>
            <a:r>
              <a:rPr lang="en-IN" sz="1800" dirty="0" err="1">
                <a:solidFill>
                  <a:srgbClr val="111111"/>
                </a:solidFill>
                <a:latin typeface="Times New Roman" panose="02020603050405020304" pitchFamily="18" charset="0"/>
                <a:cs typeface="Times New Roman" panose="02020603050405020304" pitchFamily="18" charset="0"/>
              </a:rPr>
              <a:t>Alazab</a:t>
            </a:r>
            <a:r>
              <a:rPr lang="en-IN" sz="1800" dirty="0">
                <a:solidFill>
                  <a:srgbClr val="111111"/>
                </a:solidFill>
                <a:latin typeface="Times New Roman" panose="02020603050405020304" pitchFamily="18" charset="0"/>
                <a:cs typeface="Times New Roman" panose="02020603050405020304" pitchFamily="18" charset="0"/>
              </a:rPr>
              <a:t> </a:t>
            </a:r>
            <a:r>
              <a:rPr lang="en-IN" sz="1800" dirty="0" err="1">
                <a:solidFill>
                  <a:srgbClr val="111111"/>
                </a:solidFill>
                <a:latin typeface="Times New Roman" panose="02020603050405020304" pitchFamily="18" charset="0"/>
                <a:cs typeface="Times New Roman" panose="02020603050405020304" pitchFamily="18" charset="0"/>
              </a:rPr>
              <a:t>Imed</a:t>
            </a:r>
            <a:r>
              <a:rPr lang="en-IN" sz="1800" dirty="0">
                <a:solidFill>
                  <a:srgbClr val="111111"/>
                </a:solidFill>
                <a:latin typeface="Times New Roman" panose="02020603050405020304" pitchFamily="18" charset="0"/>
                <a:cs typeface="Times New Roman" panose="02020603050405020304" pitchFamily="18" charset="0"/>
              </a:rPr>
              <a:t> </a:t>
            </a:r>
            <a:r>
              <a:rPr lang="en-IN" sz="1800" dirty="0" err="1">
                <a:solidFill>
                  <a:srgbClr val="111111"/>
                </a:solidFill>
                <a:latin typeface="Times New Roman" panose="02020603050405020304" pitchFamily="18" charset="0"/>
                <a:cs typeface="Times New Roman" panose="02020603050405020304" pitchFamily="18" charset="0"/>
              </a:rPr>
              <a:t>Romdhani</a:t>
            </a:r>
            <a:r>
              <a:rPr lang="en-IN" sz="1800" dirty="0">
                <a:solidFill>
                  <a:srgbClr val="111111"/>
                </a:solidFill>
                <a:latin typeface="Times New Roman" panose="02020603050405020304" pitchFamily="18" charset="0"/>
                <a:cs typeface="Times New Roman" panose="02020603050405020304" pitchFamily="18" charset="0"/>
              </a:rPr>
              <a:t> – </a:t>
            </a:r>
            <a:r>
              <a:rPr lang="en-US" sz="1800" dirty="0">
                <a:solidFill>
                  <a:srgbClr val="111111"/>
                </a:solidFill>
                <a:latin typeface="Times New Roman" panose="02020603050405020304" pitchFamily="18" charset="0"/>
                <a:cs typeface="Times New Roman" panose="02020603050405020304" pitchFamily="18" charset="0"/>
              </a:rPr>
              <a:t>Blockchain for Cybersecurity and Privacy: Architectures, Challenges, and Applications </a:t>
            </a:r>
            <a:r>
              <a:rPr lang="en-IN" sz="1800" dirty="0">
                <a:solidFill>
                  <a:srgbClr val="111111"/>
                </a:solidFill>
                <a:latin typeface="Times New Roman" panose="02020603050405020304" pitchFamily="18" charset="0"/>
                <a:cs typeface="Times New Roman" panose="02020603050405020304" pitchFamily="18" charset="0"/>
              </a:rPr>
              <a:t>– CRC Press 2018.</a:t>
            </a: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BDCC8-BCEE-D12D-143D-775E5B4319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33</a:t>
            </a:fld>
            <a:endParaRPr lang="en-GB">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D45361F-5C89-DF64-C236-1F2345F4632B}"/>
              </a:ext>
            </a:extLst>
          </p:cNvPr>
          <p:cNvSpPr txBox="1"/>
          <p:nvPr/>
        </p:nvSpPr>
        <p:spPr>
          <a:xfrm>
            <a:off x="-389160" y="825521"/>
            <a:ext cx="9128760" cy="3818802"/>
          </a:xfrm>
          <a:prstGeom prst="rect">
            <a:avLst/>
          </a:prstGeom>
          <a:noFill/>
        </p:spPr>
        <p:txBody>
          <a:bodyPr wrap="square">
            <a:spAutoFit/>
          </a:bodyPr>
          <a:lstStyle/>
          <a:p>
            <a:pPr marL="1200150" lvl="2" indent="-285750" algn="just">
              <a:buClr>
                <a:schemeClr val="accent3"/>
              </a:buClr>
              <a:buFont typeface="Wingdings" panose="05000000000000000000" pitchFamily="2" charset="2"/>
              <a:buChar char="q"/>
            </a:pPr>
            <a:r>
              <a:rPr lang="en-IN" sz="1800" dirty="0">
                <a:solidFill>
                  <a:srgbClr val="111111"/>
                </a:solidFill>
                <a:latin typeface="Times New Roman" panose="02020603050405020304" pitchFamily="18" charset="0"/>
                <a:cs typeface="Times New Roman" panose="02020603050405020304" pitchFamily="18" charset="0"/>
              </a:rPr>
              <a:t>William Stallings - </a:t>
            </a:r>
            <a:r>
              <a:rPr lang="en-US" sz="1800" dirty="0">
                <a:solidFill>
                  <a:srgbClr val="111111"/>
                </a:solidFill>
                <a:latin typeface="Times New Roman" panose="02020603050405020304" pitchFamily="18" charset="0"/>
                <a:cs typeface="Times New Roman" panose="02020603050405020304" pitchFamily="18" charset="0"/>
              </a:rPr>
              <a:t>Cryptography and Network Security: Principles and Practice – </a:t>
            </a:r>
            <a:r>
              <a:rPr lang="en-IN" sz="1800" dirty="0">
                <a:solidFill>
                  <a:srgbClr val="111111"/>
                </a:solidFill>
                <a:latin typeface="Times New Roman" panose="02020603050405020304" pitchFamily="18" charset="0"/>
                <a:cs typeface="Times New Roman" panose="02020603050405020304" pitchFamily="18" charset="0"/>
              </a:rPr>
              <a:t>Pearson - 2018</a:t>
            </a:r>
          </a:p>
          <a:p>
            <a:pPr marL="1200150" lvl="2" indent="-285750" algn="just">
              <a:buClr>
                <a:schemeClr val="accent3"/>
              </a:buClr>
              <a:buFont typeface="Wingdings" panose="05000000000000000000" pitchFamily="2" charset="2"/>
              <a:buChar char="q"/>
            </a:pPr>
            <a:r>
              <a:rPr lang="en-US" sz="1800" dirty="0" err="1">
                <a:solidFill>
                  <a:srgbClr val="111111"/>
                </a:solidFill>
                <a:latin typeface="Times New Roman" panose="02020603050405020304" pitchFamily="18" charset="0"/>
                <a:cs typeface="Times New Roman" panose="02020603050405020304" pitchFamily="18" charset="0"/>
              </a:rPr>
              <a:t>Chhagan</a:t>
            </a:r>
            <a:r>
              <a:rPr lang="en-US" sz="1800" dirty="0">
                <a:solidFill>
                  <a:srgbClr val="111111"/>
                </a:solidFill>
                <a:latin typeface="Times New Roman" panose="02020603050405020304" pitchFamily="18" charset="0"/>
                <a:cs typeface="Times New Roman" panose="02020603050405020304" pitchFamily="18" charset="0"/>
              </a:rPr>
              <a:t> Lal and Navin Rajpal - Internet of Things (IoT) Security Techniques and Frameworks - </a:t>
            </a:r>
            <a:r>
              <a:rPr lang="en-IN" sz="1800">
                <a:solidFill>
                  <a:srgbClr val="111111"/>
                </a:solidFill>
                <a:latin typeface="Times New Roman" panose="02020603050405020304" pitchFamily="18" charset="0"/>
                <a:cs typeface="Times New Roman" panose="02020603050405020304" pitchFamily="18" charset="0"/>
              </a:rPr>
              <a:t>CRC Press - 2020.</a:t>
            </a:r>
            <a:endParaRPr lang="en-IN" sz="1800" dirty="0">
              <a:solidFill>
                <a:srgbClr val="111111"/>
              </a:solidFill>
              <a:latin typeface="Times New Roman" panose="02020603050405020304" pitchFamily="18" charset="0"/>
              <a:cs typeface="Times New Roman" panose="02020603050405020304" pitchFamily="18" charset="0"/>
            </a:endParaRPr>
          </a:p>
          <a:p>
            <a:pPr marL="1200150" lvl="2" indent="-285750" algn="just">
              <a:buClr>
                <a:schemeClr val="accent3"/>
              </a:buClr>
              <a:buFont typeface="Wingdings" panose="05000000000000000000" pitchFamily="2" charset="2"/>
              <a:buChar char="q"/>
            </a:pPr>
            <a:r>
              <a:rPr lang="en-US" sz="1800" dirty="0">
                <a:solidFill>
                  <a:srgbClr val="111111"/>
                </a:solidFill>
                <a:latin typeface="Times New Roman" panose="02020603050405020304" pitchFamily="18" charset="0"/>
                <a:cs typeface="Times New Roman" panose="02020603050405020304" pitchFamily="18" charset="0"/>
              </a:rPr>
              <a:t>Security Engineering: A Guide to Building Dependable Distributed Systems - </a:t>
            </a:r>
            <a:r>
              <a:rPr lang="en-IN" sz="1800" dirty="0">
                <a:solidFill>
                  <a:srgbClr val="111111"/>
                </a:solidFill>
                <a:latin typeface="Times New Roman" panose="02020603050405020304" pitchFamily="18" charset="0"/>
                <a:cs typeface="Times New Roman" panose="02020603050405020304" pitchFamily="18" charset="0"/>
              </a:rPr>
              <a:t>Ross Anderson, published – 2008 - Wiley </a:t>
            </a:r>
          </a:p>
          <a:p>
            <a:pPr marL="457200" lvl="1" algn="just">
              <a:spcBef>
                <a:spcPts val="1000"/>
              </a:spcBef>
              <a:buClr>
                <a:schemeClr val="accent4"/>
              </a:buClr>
              <a:buSzPts val="2400"/>
            </a:pPr>
            <a:r>
              <a:rPr lang="en-US" sz="1800" dirty="0">
                <a:solidFill>
                  <a:schemeClr val="dk1"/>
                </a:solidFill>
                <a:latin typeface="Times New Roman" panose="02020603050405020304" pitchFamily="18" charset="0"/>
                <a:ea typeface="Roboto Condensed Light" panose="02000000000000000000"/>
                <a:cs typeface="Times New Roman" panose="02020603050405020304" pitchFamily="18" charset="0"/>
                <a:sym typeface="+mn-ea"/>
              </a:rPr>
              <a:t>        </a:t>
            </a:r>
            <a:r>
              <a:rPr lang="en-US" sz="1800" b="1" dirty="0">
                <a:solidFill>
                  <a:schemeClr val="dk1"/>
                </a:solidFill>
                <a:latin typeface="Times New Roman" panose="02020603050405020304" pitchFamily="18" charset="0"/>
                <a:ea typeface="Roboto Condensed Light" panose="02000000000000000000"/>
                <a:cs typeface="Times New Roman" panose="02020603050405020304" pitchFamily="18" charset="0"/>
                <a:sym typeface="+mn-ea"/>
              </a:rPr>
              <a:t>Web Resources :</a:t>
            </a:r>
          </a:p>
          <a:p>
            <a:pPr marL="457200" algn="just">
              <a:spcBef>
                <a:spcPts val="1000"/>
              </a:spcBef>
              <a:buClr>
                <a:schemeClr val="accent4"/>
              </a:buClr>
              <a:buSzPts val="2400"/>
            </a:pPr>
            <a:r>
              <a:rPr lang="en-US" dirty="0">
                <a:solidFill>
                  <a:schemeClr val="dk1"/>
                </a:solidFill>
                <a:latin typeface="Times New Roman" panose="02020603050405020304" pitchFamily="18" charset="0"/>
                <a:ea typeface="Roboto Condensed Light" panose="02000000000000000000"/>
                <a:cs typeface="Times New Roman" panose="02020603050405020304" pitchFamily="18" charset="0"/>
                <a:sym typeface="+mn-ea"/>
              </a:rPr>
              <a:t>	1. </a:t>
            </a:r>
            <a:r>
              <a:rPr lang="en-US" dirty="0">
                <a:solidFill>
                  <a:schemeClr val="dk1"/>
                </a:solidFill>
                <a:latin typeface="Times New Roman" panose="02020603050405020304" pitchFamily="18" charset="0"/>
                <a:ea typeface="Roboto Condensed Light" panose="02000000000000000000"/>
                <a:cs typeface="Times New Roman" panose="02020603050405020304" pitchFamily="18" charset="0"/>
                <a:sym typeface="+mn-ea"/>
                <a:hlinkClick r:id="rId2">
                  <a:extLst>
                    <a:ext uri="{A12FA001-AC4F-418D-AE19-62706E023703}">
                      <ahyp:hlinkClr xmlns:ahyp="http://schemas.microsoft.com/office/drawing/2018/hyperlinkcolor" val="tx"/>
                    </a:ext>
                  </a:extLst>
                </a:hlinkClick>
              </a:rPr>
              <a:t>https://scholar.google.com/</a:t>
            </a:r>
            <a:endParaRPr lang="en-US" dirty="0">
              <a:solidFill>
                <a:schemeClr val="dk1"/>
              </a:solidFill>
              <a:latin typeface="Times New Roman" panose="02020603050405020304" pitchFamily="18" charset="0"/>
              <a:ea typeface="Roboto Condensed Light" panose="02000000000000000000"/>
              <a:cs typeface="Times New Roman" panose="02020603050405020304" pitchFamily="18" charset="0"/>
              <a:sym typeface="+mn-ea"/>
            </a:endParaRPr>
          </a:p>
          <a:p>
            <a:pPr marL="457200" algn="just">
              <a:spcBef>
                <a:spcPts val="1000"/>
              </a:spcBef>
              <a:buClr>
                <a:schemeClr val="accent4"/>
              </a:buClr>
              <a:buSzPts val="2400"/>
            </a:pPr>
            <a:r>
              <a:rPr lang="en-US" dirty="0">
                <a:solidFill>
                  <a:schemeClr val="dk1"/>
                </a:solidFill>
                <a:latin typeface="Times New Roman" panose="02020603050405020304" pitchFamily="18" charset="0"/>
                <a:ea typeface="Roboto Condensed Light" panose="02000000000000000000"/>
                <a:cs typeface="Times New Roman" panose="02020603050405020304" pitchFamily="18" charset="0"/>
                <a:sym typeface="+mn-ea"/>
              </a:rPr>
              <a:t>	2. </a:t>
            </a:r>
            <a:r>
              <a:rPr lang="en-US" dirty="0">
                <a:solidFill>
                  <a:schemeClr val="dk1"/>
                </a:solidFill>
                <a:latin typeface="Times New Roman" panose="02020603050405020304" pitchFamily="18" charset="0"/>
                <a:ea typeface="Roboto Condensed Light" panose="02000000000000000000"/>
                <a:cs typeface="Times New Roman" panose="02020603050405020304" pitchFamily="18" charset="0"/>
                <a:sym typeface="+mn-ea"/>
                <a:hlinkClick r:id="rId3">
                  <a:extLst>
                    <a:ext uri="{A12FA001-AC4F-418D-AE19-62706E023703}">
                      <ahyp:hlinkClr xmlns:ahyp="http://schemas.microsoft.com/office/drawing/2018/hyperlinkcolor" val="tx"/>
                    </a:ext>
                  </a:extLst>
                </a:hlinkClick>
              </a:rPr>
              <a:t>https://www.wikipedia.org/</a:t>
            </a:r>
            <a:endParaRPr lang="en-US" dirty="0">
              <a:solidFill>
                <a:schemeClr val="dk1"/>
              </a:solidFill>
              <a:latin typeface="Times New Roman" panose="02020603050405020304" pitchFamily="18" charset="0"/>
              <a:ea typeface="Roboto Condensed Light" panose="02000000000000000000"/>
              <a:cs typeface="Times New Roman" panose="02020603050405020304" pitchFamily="18" charset="0"/>
              <a:sym typeface="+mn-ea"/>
            </a:endParaRPr>
          </a:p>
          <a:p>
            <a:pPr marL="457200" algn="just">
              <a:spcBef>
                <a:spcPts val="1000"/>
              </a:spcBef>
              <a:buClr>
                <a:schemeClr val="accent4"/>
              </a:buClr>
              <a:buSzPts val="2400"/>
            </a:pPr>
            <a:r>
              <a:rPr lang="en-US" dirty="0">
                <a:solidFill>
                  <a:schemeClr val="dk1"/>
                </a:solidFill>
                <a:latin typeface="Times New Roman" panose="02020603050405020304" pitchFamily="18" charset="0"/>
                <a:ea typeface="Roboto Condensed Light" panose="02000000000000000000"/>
                <a:cs typeface="Times New Roman" panose="02020603050405020304" pitchFamily="18" charset="0"/>
                <a:sym typeface="+mn-ea"/>
              </a:rPr>
              <a:t>	3. </a:t>
            </a:r>
            <a:r>
              <a:rPr lang="en-IN" dirty="0">
                <a:solidFill>
                  <a:schemeClr val="dk1"/>
                </a:solidFill>
                <a:latin typeface="Times New Roman" panose="02020603050405020304" pitchFamily="18" charset="0"/>
                <a:ea typeface="Roboto Condensed Light" panose="02000000000000000000"/>
                <a:cs typeface="Times New Roman" panose="02020603050405020304" pitchFamily="18" charset="0"/>
              </a:rPr>
              <a:t>https://dl.acm.org/</a:t>
            </a:r>
          </a:p>
          <a:p>
            <a:pPr marL="457200" algn="just">
              <a:spcBef>
                <a:spcPts val="1000"/>
              </a:spcBef>
              <a:buClr>
                <a:schemeClr val="accent4"/>
              </a:buClr>
              <a:buSzPts val="2400"/>
            </a:pPr>
            <a:r>
              <a:rPr lang="en-IN" dirty="0">
                <a:solidFill>
                  <a:schemeClr val="dk1"/>
                </a:solidFill>
                <a:latin typeface="Times New Roman" panose="02020603050405020304" pitchFamily="18" charset="0"/>
                <a:ea typeface="Roboto Condensed Light" panose="02000000000000000000"/>
                <a:cs typeface="Times New Roman" panose="02020603050405020304" pitchFamily="18" charset="0"/>
                <a:sym typeface="+mn-ea"/>
              </a:rPr>
              <a:t>	4. ieee.org</a:t>
            </a:r>
            <a:endParaRPr lang="en-US" dirty="0">
              <a:solidFill>
                <a:schemeClr val="dk1"/>
              </a:solidFill>
              <a:latin typeface="Times New Roman" panose="02020603050405020304" pitchFamily="18" charset="0"/>
              <a:ea typeface="Roboto Condensed Light" panose="02000000000000000000"/>
              <a:cs typeface="Times New Roman" panose="02020603050405020304" pitchFamily="18" charset="0"/>
              <a:sym typeface="+mn-ea"/>
            </a:endParaRPr>
          </a:p>
          <a:p>
            <a:pPr marL="1257300" lvl="2" indent="-342900" algn="just">
              <a:lnSpc>
                <a:spcPct val="150000"/>
              </a:lnSpc>
              <a:buFont typeface="+mj-lt"/>
              <a:buAutoNum type="arabicPeriod" startAt="2"/>
            </a:pPr>
            <a:endParaRPr lang="en-IN" dirty="0">
              <a:solidFill>
                <a:srgbClr val="11111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1503061"/>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a:extLst>
            <a:ext uri="{FF2B5EF4-FFF2-40B4-BE49-F238E27FC236}">
              <a16:creationId xmlns:a16="http://schemas.microsoft.com/office/drawing/2014/main" id="{70F365D1-2141-8F76-2B39-9662CBF3A3A9}"/>
            </a:ext>
          </a:extLst>
        </p:cNvPr>
        <p:cNvGrpSpPr/>
        <p:nvPr/>
      </p:nvGrpSpPr>
      <p:grpSpPr>
        <a:xfrm>
          <a:off x="0" y="0"/>
          <a:ext cx="0" cy="0"/>
          <a:chOff x="0" y="0"/>
          <a:chExt cx="0" cy="0"/>
        </a:xfrm>
      </p:grpSpPr>
      <p:sp>
        <p:nvSpPr>
          <p:cNvPr id="189" name="Google Shape;189;p12">
            <a:extLst>
              <a:ext uri="{FF2B5EF4-FFF2-40B4-BE49-F238E27FC236}">
                <a16:creationId xmlns:a16="http://schemas.microsoft.com/office/drawing/2014/main" id="{13700888-637D-01F7-C5FB-E360AA783FB3}"/>
              </a:ext>
            </a:extLst>
          </p:cNvPr>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b="1">
                <a:latin typeface="Times New Roman" pitchFamily="18" charset="0"/>
                <a:cs typeface="Times New Roman" pitchFamily="18" charset="0"/>
              </a:rPr>
              <a:t>LITERATURE SURVEY</a:t>
            </a:r>
            <a:endParaRPr sz="2400">
              <a:latin typeface="Times New Roman" panose="02020603050405020304" pitchFamily="18" charset="0"/>
              <a:cs typeface="Times New Roman" panose="02020603050405020304" pitchFamily="18" charset="0"/>
            </a:endParaRPr>
          </a:p>
        </p:txBody>
      </p:sp>
      <p:sp>
        <p:nvSpPr>
          <p:cNvPr id="192" name="Google Shape;192;p12">
            <a:extLst>
              <a:ext uri="{FF2B5EF4-FFF2-40B4-BE49-F238E27FC236}">
                <a16:creationId xmlns:a16="http://schemas.microsoft.com/office/drawing/2014/main" id="{4C029DBC-6602-5E13-3D29-0B7EFC29B5E7}"/>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800">
                <a:latin typeface="Times New Roman" panose="02020603050405020304" pitchFamily="18" charset="0"/>
                <a:cs typeface="Times New Roman" panose="02020603050405020304" pitchFamily="18" charset="0"/>
              </a:rPr>
              <a:t>4</a:t>
            </a:fld>
            <a:endParaRPr sz="1800">
              <a:latin typeface="Times New Roman" panose="02020603050405020304" pitchFamily="18" charset="0"/>
              <a:cs typeface="Times New Roman" panose="02020603050405020304" pitchFamily="18" charset="0"/>
            </a:endParaRPr>
          </a:p>
        </p:txBody>
      </p:sp>
      <p:grpSp>
        <p:nvGrpSpPr>
          <p:cNvPr id="194" name="Google Shape;194;p12">
            <a:extLst>
              <a:ext uri="{FF2B5EF4-FFF2-40B4-BE49-F238E27FC236}">
                <a16:creationId xmlns:a16="http://schemas.microsoft.com/office/drawing/2014/main" id="{7DB8A608-A2AD-A10B-56E3-44ECD04CF6D1}"/>
              </a:ext>
            </a:extLst>
          </p:cNvPr>
          <p:cNvGrpSpPr/>
          <p:nvPr/>
        </p:nvGrpSpPr>
        <p:grpSpPr>
          <a:xfrm>
            <a:off x="293683" y="574116"/>
            <a:ext cx="309041" cy="403123"/>
            <a:chOff x="590250" y="244200"/>
            <a:chExt cx="407975" cy="532175"/>
          </a:xfrm>
        </p:grpSpPr>
        <p:sp>
          <p:nvSpPr>
            <p:cNvPr id="195" name="Google Shape;195;p12">
              <a:extLst>
                <a:ext uri="{FF2B5EF4-FFF2-40B4-BE49-F238E27FC236}">
                  <a16:creationId xmlns:a16="http://schemas.microsoft.com/office/drawing/2014/main" id="{C4522439-2648-B050-0BE3-26F8D9817A01}"/>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96" name="Google Shape;196;p12">
              <a:extLst>
                <a:ext uri="{FF2B5EF4-FFF2-40B4-BE49-F238E27FC236}">
                  <a16:creationId xmlns:a16="http://schemas.microsoft.com/office/drawing/2014/main" id="{A73ACF77-F6A2-7E8B-FA57-42ED82EF8A53}"/>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97" name="Google Shape;197;p12">
              <a:extLst>
                <a:ext uri="{FF2B5EF4-FFF2-40B4-BE49-F238E27FC236}">
                  <a16:creationId xmlns:a16="http://schemas.microsoft.com/office/drawing/2014/main" id="{E8655190-8F56-F1D4-48C4-65680181E3C8}"/>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98" name="Google Shape;198;p12">
              <a:extLst>
                <a:ext uri="{FF2B5EF4-FFF2-40B4-BE49-F238E27FC236}">
                  <a16:creationId xmlns:a16="http://schemas.microsoft.com/office/drawing/2014/main" id="{E9FAB0B9-B5CF-79D8-2504-D86FB901ED63}"/>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199" name="Google Shape;199;p12">
              <a:extLst>
                <a:ext uri="{FF2B5EF4-FFF2-40B4-BE49-F238E27FC236}">
                  <a16:creationId xmlns:a16="http://schemas.microsoft.com/office/drawing/2014/main" id="{B390C8C8-C4E8-A648-744B-FC400DF1B2F2}"/>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200" name="Google Shape;200;p12">
              <a:extLst>
                <a:ext uri="{FF2B5EF4-FFF2-40B4-BE49-F238E27FC236}">
                  <a16:creationId xmlns:a16="http://schemas.microsoft.com/office/drawing/2014/main" id="{89414DE2-7723-84A6-E752-AEA2D8D2869A}"/>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201" name="Google Shape;201;p12">
              <a:extLst>
                <a:ext uri="{FF2B5EF4-FFF2-40B4-BE49-F238E27FC236}">
                  <a16:creationId xmlns:a16="http://schemas.microsoft.com/office/drawing/2014/main" id="{98D3EA74-6F69-197E-5C94-A5F667D72CA9}"/>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202" name="Google Shape;202;p12">
              <a:extLst>
                <a:ext uri="{FF2B5EF4-FFF2-40B4-BE49-F238E27FC236}">
                  <a16:creationId xmlns:a16="http://schemas.microsoft.com/office/drawing/2014/main" id="{4547C4A5-822D-C1E4-A034-8D7B498E99CC}"/>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203" name="Google Shape;203;p12">
              <a:extLst>
                <a:ext uri="{FF2B5EF4-FFF2-40B4-BE49-F238E27FC236}">
                  <a16:creationId xmlns:a16="http://schemas.microsoft.com/office/drawing/2014/main" id="{5170DE62-6C58-CD9F-E573-760785798E5F}"/>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204" name="Google Shape;204;p12">
              <a:extLst>
                <a:ext uri="{FF2B5EF4-FFF2-40B4-BE49-F238E27FC236}">
                  <a16:creationId xmlns:a16="http://schemas.microsoft.com/office/drawing/2014/main" id="{EB60731D-F104-8BD7-01FC-7F7C90DE4986}"/>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205" name="Google Shape;205;p12">
              <a:extLst>
                <a:ext uri="{FF2B5EF4-FFF2-40B4-BE49-F238E27FC236}">
                  <a16:creationId xmlns:a16="http://schemas.microsoft.com/office/drawing/2014/main" id="{DBAD7EFD-0535-496D-EBCA-35E241DB3A5B}"/>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206" name="Google Shape;206;p12">
              <a:extLst>
                <a:ext uri="{FF2B5EF4-FFF2-40B4-BE49-F238E27FC236}">
                  <a16:creationId xmlns:a16="http://schemas.microsoft.com/office/drawing/2014/main" id="{787A1099-CF68-66A5-56F0-898160E5654C}"/>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207" name="Google Shape;207;p12">
              <a:extLst>
                <a:ext uri="{FF2B5EF4-FFF2-40B4-BE49-F238E27FC236}">
                  <a16:creationId xmlns:a16="http://schemas.microsoft.com/office/drawing/2014/main" id="{5D72888F-79C5-B817-FF8E-695F34673329}"/>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sp>
          <p:nvSpPr>
            <p:cNvPr id="208" name="Google Shape;208;p12">
              <a:extLst>
                <a:ext uri="{FF2B5EF4-FFF2-40B4-BE49-F238E27FC236}">
                  <a16:creationId xmlns:a16="http://schemas.microsoft.com/office/drawing/2014/main" id="{0C26EACE-F21F-9825-6275-10E875EDCEEF}"/>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p:txBody>
        </p:sp>
      </p:grpSp>
      <p:graphicFrame>
        <p:nvGraphicFramePr>
          <p:cNvPr id="2" name="Table 1">
            <a:extLst>
              <a:ext uri="{FF2B5EF4-FFF2-40B4-BE49-F238E27FC236}">
                <a16:creationId xmlns:a16="http://schemas.microsoft.com/office/drawing/2014/main" id="{F81D053A-48A2-ABA1-9ABE-C95DA2C2D4F0}"/>
              </a:ext>
            </a:extLst>
          </p:cNvPr>
          <p:cNvGraphicFramePr>
            <a:graphicFrameLocks noGrp="1"/>
          </p:cNvGraphicFramePr>
          <p:nvPr>
            <p:extLst>
              <p:ext uri="{D42A27DB-BD31-4B8C-83A1-F6EECF244321}">
                <p14:modId xmlns:p14="http://schemas.microsoft.com/office/powerpoint/2010/main" val="2001073851"/>
              </p:ext>
            </p:extLst>
          </p:nvPr>
        </p:nvGraphicFramePr>
        <p:xfrm>
          <a:off x="624840" y="1419990"/>
          <a:ext cx="8259662" cy="2940433"/>
        </p:xfrm>
        <a:graphic>
          <a:graphicData uri="http://schemas.openxmlformats.org/drawingml/2006/table">
            <a:tbl>
              <a:tblPr>
                <a:tableStyleId>{E27665BA-8202-44FC-AD62-C9F0E3EA811A}</a:tableStyleId>
              </a:tblPr>
              <a:tblGrid>
                <a:gridCol w="2557080">
                  <a:extLst>
                    <a:ext uri="{9D8B030D-6E8A-4147-A177-3AD203B41FA5}">
                      <a16:colId xmlns:a16="http://schemas.microsoft.com/office/drawing/2014/main" val="20000"/>
                    </a:ext>
                  </a:extLst>
                </a:gridCol>
                <a:gridCol w="2375675">
                  <a:extLst>
                    <a:ext uri="{9D8B030D-6E8A-4147-A177-3AD203B41FA5}">
                      <a16:colId xmlns:a16="http://schemas.microsoft.com/office/drawing/2014/main" val="20001"/>
                    </a:ext>
                  </a:extLst>
                </a:gridCol>
                <a:gridCol w="1509172">
                  <a:extLst>
                    <a:ext uri="{9D8B030D-6E8A-4147-A177-3AD203B41FA5}">
                      <a16:colId xmlns:a16="http://schemas.microsoft.com/office/drawing/2014/main" val="20002"/>
                    </a:ext>
                  </a:extLst>
                </a:gridCol>
                <a:gridCol w="1817735">
                  <a:extLst>
                    <a:ext uri="{9D8B030D-6E8A-4147-A177-3AD203B41FA5}">
                      <a16:colId xmlns:a16="http://schemas.microsoft.com/office/drawing/2014/main" val="20003"/>
                    </a:ext>
                  </a:extLst>
                </a:gridCol>
              </a:tblGrid>
              <a:tr h="283219">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panose="020B0604020202020204"/>
                        <a:buNone/>
                        <a:tabLst/>
                        <a:defRPr/>
                      </a:pPr>
                      <a:r>
                        <a:rPr lang="en-US" sz="1200" b="1"/>
                        <a:t>TITLE</a:t>
                      </a:r>
                      <a:endParaRPr lang="en-US" sz="1200" b="1">
                        <a:latin typeface="Calibri"/>
                        <a:ea typeface="Calibri"/>
                        <a:cs typeface="Latha"/>
                      </a:endParaRPr>
                    </a:p>
                  </a:txBody>
                  <a:tcPr marL="36106" marR="36106" marT="0" marB="0" anchor="ctr"/>
                </a:tc>
                <a:tc>
                  <a:txBody>
                    <a:bodyPr/>
                    <a:lstStyle/>
                    <a:p>
                      <a:pPr marL="0" marR="0">
                        <a:lnSpc>
                          <a:spcPct val="115000"/>
                        </a:lnSpc>
                        <a:spcBef>
                          <a:spcPts val="0"/>
                        </a:spcBef>
                        <a:spcAft>
                          <a:spcPts val="0"/>
                        </a:spcAft>
                      </a:pPr>
                      <a:r>
                        <a:rPr lang="en-US" sz="1200" b="1"/>
                        <a:t>AUTHOR</a:t>
                      </a:r>
                      <a:endParaRPr lang="en-US" sz="1200" b="1">
                        <a:latin typeface="Calibri"/>
                        <a:ea typeface="Calibri"/>
                        <a:cs typeface="Latha"/>
                      </a:endParaRPr>
                    </a:p>
                  </a:txBody>
                  <a:tcPr marL="36106" marR="36106" marT="0" marB="0" anchor="ctr"/>
                </a:tc>
                <a:tc>
                  <a:txBody>
                    <a:bodyPr/>
                    <a:lstStyle/>
                    <a:p>
                      <a:pPr marL="0" marR="0">
                        <a:lnSpc>
                          <a:spcPct val="115000"/>
                        </a:lnSpc>
                        <a:spcBef>
                          <a:spcPts val="0"/>
                        </a:spcBef>
                        <a:spcAft>
                          <a:spcPts val="0"/>
                        </a:spcAft>
                      </a:pPr>
                      <a:r>
                        <a:rPr lang="en-US" sz="1200" b="1"/>
                        <a:t>Pros</a:t>
                      </a:r>
                      <a:endParaRPr lang="en-US" sz="1200" b="1">
                        <a:latin typeface="Calibri"/>
                        <a:ea typeface="Calibri"/>
                        <a:cs typeface="Latha"/>
                      </a:endParaRPr>
                    </a:p>
                  </a:txBody>
                  <a:tcPr marL="27080" marR="27080" marT="0" marB="0" anchor="ctr"/>
                </a:tc>
                <a:tc>
                  <a:txBody>
                    <a:bodyPr/>
                    <a:lstStyle/>
                    <a:p>
                      <a:pPr marL="0" marR="0">
                        <a:lnSpc>
                          <a:spcPct val="115000"/>
                        </a:lnSpc>
                        <a:spcBef>
                          <a:spcPts val="0"/>
                        </a:spcBef>
                        <a:spcAft>
                          <a:spcPts val="0"/>
                        </a:spcAft>
                      </a:pPr>
                      <a:r>
                        <a:rPr lang="en-US" sz="1200" b="1"/>
                        <a:t>Cons</a:t>
                      </a:r>
                      <a:endParaRPr lang="en-US" sz="1200" b="1">
                        <a:latin typeface="Calibri"/>
                        <a:ea typeface="Calibri"/>
                        <a:cs typeface="Latha"/>
                      </a:endParaRPr>
                    </a:p>
                  </a:txBody>
                  <a:tcPr marL="27080" marR="27080" marT="0" marB="0" anchor="ctr"/>
                </a:tc>
                <a:extLst>
                  <a:ext uri="{0D108BD9-81ED-4DB2-BD59-A6C34878D82A}">
                    <a16:rowId xmlns:a16="http://schemas.microsoft.com/office/drawing/2014/main" val="10000"/>
                  </a:ext>
                </a:extLst>
              </a:tr>
              <a:tr h="605651">
                <a:tc>
                  <a:txBody>
                    <a:bodyPr/>
                    <a:lstStyle/>
                    <a:p>
                      <a:pPr marL="0" marR="0" algn="just">
                        <a:lnSpc>
                          <a:spcPct val="100000"/>
                        </a:lnSpc>
                        <a:spcBef>
                          <a:spcPts val="0"/>
                        </a:spcBef>
                        <a:spcAft>
                          <a:spcPts val="0"/>
                        </a:spcAft>
                      </a:pPr>
                      <a:r>
                        <a:rPr lang="en-US" sz="1200"/>
                        <a:t>A Proxy Re-Encryption Approach to Secure Data Sharing in the Internet of Things Based on Blockchain</a:t>
                      </a:r>
                      <a:endParaRPr lang="en-US" sz="1200">
                        <a:latin typeface="Calibri"/>
                        <a:ea typeface="Calibri"/>
                        <a:cs typeface="Latha"/>
                      </a:endParaRPr>
                    </a:p>
                  </a:txBody>
                  <a:tcPr marL="36106" marR="36106" marT="0" marB="0" anchor="ctr"/>
                </a:tc>
                <a:tc>
                  <a:txBody>
                    <a:bodyPr/>
                    <a:lstStyle/>
                    <a:p>
                      <a:pPr marL="0" marR="0">
                        <a:lnSpc>
                          <a:spcPct val="115000"/>
                        </a:lnSpc>
                        <a:spcBef>
                          <a:spcPts val="0"/>
                        </a:spcBef>
                        <a:spcAft>
                          <a:spcPts val="0"/>
                        </a:spcAft>
                      </a:pPr>
                      <a:r>
                        <a:rPr lang="en-IN" sz="1200"/>
                        <a:t>Kwame </a:t>
                      </a:r>
                      <a:r>
                        <a:rPr lang="en-IN" sz="1200" err="1"/>
                        <a:t>Opuni-Boachie</a:t>
                      </a:r>
                      <a:r>
                        <a:rPr lang="en-IN" sz="1200"/>
                        <a:t> Obour Agyekum </a:t>
                      </a:r>
                      <a:endParaRPr lang="en-US" sz="1200">
                        <a:latin typeface="Calibri"/>
                        <a:ea typeface="Calibri"/>
                        <a:cs typeface="Latha"/>
                      </a:endParaRPr>
                    </a:p>
                  </a:txBody>
                  <a:tcPr marL="36106" marR="36106" marT="0" marB="0" anchor="ctr"/>
                </a:tc>
                <a:tc>
                  <a:txBody>
                    <a:bodyPr/>
                    <a:lstStyle/>
                    <a:p>
                      <a:pPr marL="0" marR="0">
                        <a:lnSpc>
                          <a:spcPct val="115000"/>
                        </a:lnSpc>
                        <a:spcBef>
                          <a:spcPts val="0"/>
                        </a:spcBef>
                        <a:spcAft>
                          <a:spcPts val="0"/>
                        </a:spcAft>
                      </a:pPr>
                      <a:r>
                        <a:rPr lang="en-US" sz="1200"/>
                        <a:t>Using Proxy Server</a:t>
                      </a:r>
                      <a:endParaRPr lang="en-US" sz="1200">
                        <a:latin typeface="Calibri"/>
                        <a:ea typeface="Calibri"/>
                        <a:cs typeface="Latha"/>
                      </a:endParaRPr>
                    </a:p>
                  </a:txBody>
                  <a:tcPr marL="27080" marR="27080" marT="0" marB="0" anchor="ctr"/>
                </a:tc>
                <a:tc>
                  <a:txBody>
                    <a:bodyPr/>
                    <a:lstStyle/>
                    <a:p>
                      <a:pPr marL="0" marR="0">
                        <a:lnSpc>
                          <a:spcPct val="115000"/>
                        </a:lnSpc>
                        <a:spcBef>
                          <a:spcPts val="0"/>
                        </a:spcBef>
                        <a:spcAft>
                          <a:spcPts val="0"/>
                        </a:spcAft>
                      </a:pPr>
                      <a:r>
                        <a:rPr lang="en-US" sz="1200"/>
                        <a:t>Less Accuracy</a:t>
                      </a:r>
                      <a:endParaRPr lang="en-US" sz="1200">
                        <a:latin typeface="Calibri"/>
                        <a:ea typeface="Calibri"/>
                        <a:cs typeface="Latha"/>
                      </a:endParaRPr>
                    </a:p>
                  </a:txBody>
                  <a:tcPr marL="27080" marR="27080" marT="0" marB="0" anchor="ctr"/>
                </a:tc>
                <a:extLst>
                  <a:ext uri="{0D108BD9-81ED-4DB2-BD59-A6C34878D82A}">
                    <a16:rowId xmlns:a16="http://schemas.microsoft.com/office/drawing/2014/main" val="10001"/>
                  </a:ext>
                </a:extLst>
              </a:tr>
              <a:tr h="693420">
                <a:tc>
                  <a:txBody>
                    <a:bodyPr/>
                    <a:lstStyle/>
                    <a:p>
                      <a:r>
                        <a:rPr lang="en-US" sz="1200" b="0" u="none" strike="noStrike" cap="none">
                          <a:solidFill>
                            <a:schemeClr val="tx1"/>
                          </a:solidFill>
                          <a:sym typeface="Arial" panose="020B0604020202020204"/>
                        </a:rPr>
                        <a:t>An Authenticated Keyword Searchable Conditional Proxy Re-encryption Scheme in Cloud Services</a:t>
                      </a:r>
                      <a:endParaRPr lang="en-US" sz="1200" b="0" i="0" u="none" strike="noStrike" cap="none">
                        <a:solidFill>
                          <a:schemeClr val="tx1"/>
                        </a:solidFill>
                        <a:latin typeface="+mn-lt"/>
                        <a:ea typeface="+mn-ea"/>
                        <a:cs typeface="+mn-cs"/>
                        <a:sym typeface="Arial" panose="020B0604020202020204"/>
                      </a:endParaRPr>
                    </a:p>
                  </a:txBody>
                  <a:tcPr marL="36106" marR="36106" marT="0" marB="0" anchor="ctr"/>
                </a:tc>
                <a:tc>
                  <a:txBody>
                    <a:bodyPr/>
                    <a:lstStyle/>
                    <a:p>
                      <a:pPr marL="0" marR="0" algn="just">
                        <a:lnSpc>
                          <a:spcPct val="150000"/>
                        </a:lnSpc>
                        <a:spcBef>
                          <a:spcPts val="0"/>
                        </a:spcBef>
                        <a:spcAft>
                          <a:spcPts val="0"/>
                        </a:spcAft>
                      </a:pPr>
                      <a:r>
                        <a:rPr lang="en-US" sz="1200"/>
                        <a:t>Ashutosh </a:t>
                      </a:r>
                      <a:r>
                        <a:rPr lang="en-US" sz="1200" err="1"/>
                        <a:t>Swarnakar</a:t>
                      </a:r>
                      <a:endParaRPr lang="en-US" sz="1200"/>
                    </a:p>
                  </a:txBody>
                  <a:tcPr marL="36106" marR="36106" marT="0" marB="0" anchor="ctr"/>
                </a:tc>
                <a:tc>
                  <a:txBody>
                    <a:bodyPr/>
                    <a:lstStyle/>
                    <a:p>
                      <a:pPr marL="171450" marR="0" indent="-171450">
                        <a:lnSpc>
                          <a:spcPct val="115000"/>
                        </a:lnSpc>
                        <a:spcBef>
                          <a:spcPts val="0"/>
                        </a:spcBef>
                        <a:spcAft>
                          <a:spcPts val="0"/>
                        </a:spcAft>
                        <a:buFont typeface="Arial" panose="020B0604020202020204" pitchFamily="34" charset="0"/>
                        <a:buChar char="•"/>
                      </a:pPr>
                      <a:r>
                        <a:rPr lang="en-US" sz="1200"/>
                        <a:t>Flexibility and Customization.</a:t>
                      </a:r>
                    </a:p>
                    <a:p>
                      <a:pPr marL="171450" marR="0" indent="-171450">
                        <a:lnSpc>
                          <a:spcPct val="115000"/>
                        </a:lnSpc>
                        <a:spcBef>
                          <a:spcPts val="0"/>
                        </a:spcBef>
                        <a:spcAft>
                          <a:spcPts val="0"/>
                        </a:spcAft>
                        <a:buFont typeface="Arial" panose="020B0604020202020204" pitchFamily="34" charset="0"/>
                        <a:buChar char="•"/>
                      </a:pPr>
                      <a:r>
                        <a:rPr lang="en-US" sz="1200"/>
                        <a:t>Cloud Service Integration</a:t>
                      </a:r>
                      <a:endParaRPr lang="en-US" sz="1200">
                        <a:latin typeface="Calibri"/>
                        <a:ea typeface="Calibri"/>
                        <a:cs typeface="Latha"/>
                      </a:endParaRPr>
                    </a:p>
                  </a:txBody>
                  <a:tcPr marL="27080" marR="27080" marT="0" marB="0" anchor="ctr"/>
                </a:tc>
                <a:tc>
                  <a:txBody>
                    <a:bodyPr/>
                    <a:lstStyle/>
                    <a:p>
                      <a:pPr marL="171450" marR="0" indent="-171450">
                        <a:lnSpc>
                          <a:spcPct val="115000"/>
                        </a:lnSpc>
                        <a:spcBef>
                          <a:spcPts val="0"/>
                        </a:spcBef>
                        <a:spcAft>
                          <a:spcPts val="0"/>
                        </a:spcAft>
                        <a:buFont typeface="Arial" panose="020B0604020202020204" pitchFamily="34" charset="0"/>
                        <a:buChar char="•"/>
                      </a:pPr>
                      <a:r>
                        <a:rPr lang="en-US" sz="1200"/>
                        <a:t>Potential for Misuse</a:t>
                      </a:r>
                    </a:p>
                    <a:p>
                      <a:pPr marL="171450" marR="0" indent="-171450">
                        <a:lnSpc>
                          <a:spcPct val="115000"/>
                        </a:lnSpc>
                        <a:spcBef>
                          <a:spcPts val="0"/>
                        </a:spcBef>
                        <a:spcAft>
                          <a:spcPts val="0"/>
                        </a:spcAft>
                        <a:buFont typeface="Arial" panose="020B0604020202020204" pitchFamily="34" charset="0"/>
                        <a:buChar char="•"/>
                      </a:pPr>
                      <a:r>
                        <a:rPr lang="en-US" sz="1200"/>
                        <a:t>Key Management Challenges</a:t>
                      </a:r>
                      <a:endParaRPr lang="en-US" sz="1200">
                        <a:latin typeface="Calibri"/>
                        <a:ea typeface="Calibri"/>
                        <a:cs typeface="Latha"/>
                      </a:endParaRPr>
                    </a:p>
                  </a:txBody>
                  <a:tcPr marL="27080" marR="27080" marT="0" marB="0" anchor="ctr"/>
                </a:tc>
                <a:extLst>
                  <a:ext uri="{0D108BD9-81ED-4DB2-BD59-A6C34878D82A}">
                    <a16:rowId xmlns:a16="http://schemas.microsoft.com/office/drawing/2014/main" val="10002"/>
                  </a:ext>
                </a:extLst>
              </a:tr>
              <a:tr h="1223840">
                <a:tc>
                  <a:txBody>
                    <a:bodyPr/>
                    <a:lstStyle/>
                    <a:p>
                      <a:pPr marL="0" marR="0" algn="just">
                        <a:lnSpc>
                          <a:spcPct val="150000"/>
                        </a:lnSpc>
                        <a:spcBef>
                          <a:spcPts val="0"/>
                        </a:spcBef>
                        <a:spcAft>
                          <a:spcPts val="0"/>
                        </a:spcAft>
                      </a:pPr>
                      <a:r>
                        <a:rPr lang="en-US" sz="1200"/>
                        <a:t>Clock-Based Proxy Re-encryption Scheme in Unreliable Clouds</a:t>
                      </a:r>
                      <a:endParaRPr lang="en-US" sz="1200">
                        <a:latin typeface="Calibri"/>
                        <a:ea typeface="Calibri"/>
                        <a:cs typeface="Latha"/>
                      </a:endParaRPr>
                    </a:p>
                  </a:txBody>
                  <a:tcPr marL="36106" marR="36106" marT="0" marB="0" anchor="ctr"/>
                </a:tc>
                <a:tc>
                  <a:txBody>
                    <a:bodyPr/>
                    <a:lstStyle/>
                    <a:p>
                      <a:pPr marL="0" marR="0" algn="just">
                        <a:lnSpc>
                          <a:spcPct val="150000"/>
                        </a:lnSpc>
                        <a:spcBef>
                          <a:spcPts val="0"/>
                        </a:spcBef>
                        <a:spcAft>
                          <a:spcPts val="0"/>
                        </a:spcAft>
                      </a:pPr>
                      <a:r>
                        <a:rPr lang="en-US" sz="1200" err="1"/>
                        <a:t>Guojun</a:t>
                      </a:r>
                      <a:r>
                        <a:rPr lang="en-US" sz="1200"/>
                        <a:t> Wang</a:t>
                      </a:r>
                      <a:endParaRPr lang="en-US" sz="1200">
                        <a:latin typeface="Calibri"/>
                        <a:ea typeface="Calibri"/>
                        <a:cs typeface="Latha"/>
                      </a:endParaRPr>
                    </a:p>
                  </a:txBody>
                  <a:tcPr marL="36106" marR="36106" marT="0" marB="0" anchor="ctr"/>
                </a:tc>
                <a:tc>
                  <a:txBody>
                    <a:bodyPr/>
                    <a:lstStyle/>
                    <a:p>
                      <a:pPr marL="285750" marR="0" indent="-285750">
                        <a:lnSpc>
                          <a:spcPct val="115000"/>
                        </a:lnSpc>
                        <a:spcBef>
                          <a:spcPts val="0"/>
                        </a:spcBef>
                        <a:spcAft>
                          <a:spcPts val="0"/>
                        </a:spcAft>
                        <a:buFont typeface="Arial" panose="020B0604020202020204" pitchFamily="34" charset="0"/>
                        <a:buChar char="•"/>
                      </a:pPr>
                      <a:r>
                        <a:rPr lang="en-IN" sz="1200" b="0" u="none" strike="noStrike" cap="none">
                          <a:solidFill>
                            <a:schemeClr val="tx1"/>
                          </a:solidFill>
                          <a:sym typeface="Arial" panose="020B0604020202020204"/>
                        </a:rPr>
                        <a:t>Temporal Access Control</a:t>
                      </a:r>
                      <a:endParaRPr lang="en-IN" sz="2000" b="1" u="none" strike="noStrike" cap="none">
                        <a:solidFill>
                          <a:schemeClr val="tx1"/>
                        </a:solidFill>
                        <a:effectLst/>
                        <a:sym typeface="Arial" panose="020B0604020202020204"/>
                      </a:endParaRPr>
                    </a:p>
                    <a:p>
                      <a:pPr marL="171450" marR="0" indent="-171450">
                        <a:lnSpc>
                          <a:spcPct val="115000"/>
                        </a:lnSpc>
                        <a:spcBef>
                          <a:spcPts val="0"/>
                        </a:spcBef>
                        <a:spcAft>
                          <a:spcPts val="0"/>
                        </a:spcAft>
                        <a:buFont typeface="Arial" panose="020B0604020202020204" pitchFamily="34" charset="0"/>
                        <a:buChar char="•"/>
                      </a:pPr>
                      <a:r>
                        <a:rPr lang="en-US" sz="1200"/>
                        <a:t>Mitigation of Replay Attacks</a:t>
                      </a:r>
                      <a:endParaRPr lang="en-US" sz="1200">
                        <a:latin typeface="Calibri"/>
                        <a:ea typeface="Calibri"/>
                        <a:cs typeface="Latha"/>
                      </a:endParaRPr>
                    </a:p>
                  </a:txBody>
                  <a:tcPr marL="27080" marR="27080" marT="0" marB="0" anchor="ctr"/>
                </a:tc>
                <a:tc>
                  <a:txBody>
                    <a:bodyPr/>
                    <a:lstStyle/>
                    <a:p>
                      <a:pPr marL="171450" marR="0" indent="-171450">
                        <a:lnSpc>
                          <a:spcPct val="115000"/>
                        </a:lnSpc>
                        <a:spcBef>
                          <a:spcPts val="0"/>
                        </a:spcBef>
                        <a:spcAft>
                          <a:spcPts val="0"/>
                        </a:spcAft>
                        <a:buFont typeface="Arial" panose="020B0604020202020204" pitchFamily="34" charset="0"/>
                        <a:buChar char="•"/>
                      </a:pPr>
                      <a:r>
                        <a:rPr lang="en-US" sz="1200"/>
                        <a:t>Resource Overhead</a:t>
                      </a:r>
                    </a:p>
                    <a:p>
                      <a:pPr marL="171450" marR="0" indent="-171450">
                        <a:lnSpc>
                          <a:spcPct val="115000"/>
                        </a:lnSpc>
                        <a:spcBef>
                          <a:spcPts val="0"/>
                        </a:spcBef>
                        <a:spcAft>
                          <a:spcPts val="0"/>
                        </a:spcAft>
                        <a:buFont typeface="Arial" panose="020B0604020202020204" pitchFamily="34" charset="0"/>
                        <a:buChar char="•"/>
                      </a:pPr>
                      <a:r>
                        <a:rPr lang="en-US" sz="1200"/>
                        <a:t>Synchronization Challenges</a:t>
                      </a:r>
                    </a:p>
                    <a:p>
                      <a:pPr marL="0" marR="0">
                        <a:lnSpc>
                          <a:spcPct val="115000"/>
                        </a:lnSpc>
                        <a:spcBef>
                          <a:spcPts val="0"/>
                        </a:spcBef>
                        <a:spcAft>
                          <a:spcPts val="0"/>
                        </a:spcAft>
                      </a:pPr>
                      <a:endParaRPr lang="en-US" sz="1200"/>
                    </a:p>
                  </a:txBody>
                  <a:tcPr marL="27080" marR="270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00982449"/>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EXISTING SYSTEM</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latin typeface="Times New Roman" panose="02020603050405020304" pitchFamily="18" charset="0"/>
                <a:cs typeface="Times New Roman" panose="02020603050405020304" pitchFamily="18" charset="0"/>
              </a:rPr>
              <a:t>5</a:t>
            </a:fld>
            <a:endParaRPr lang="en-GB">
              <a:latin typeface="Times New Roman" panose="02020603050405020304" pitchFamily="18" charset="0"/>
              <a:cs typeface="Times New Roman" panose="02020603050405020304" pitchFamily="18" charset="0"/>
            </a:endParaRPr>
          </a:p>
        </p:txBody>
      </p:sp>
      <p:sp>
        <p:nvSpPr>
          <p:cNvPr id="193" name="Google Shape;193;p12"/>
          <p:cNvSpPr txBox="1">
            <a:spLocks noGrp="1"/>
          </p:cNvSpPr>
          <p:nvPr>
            <p:ph type="body" idx="1"/>
          </p:nvPr>
        </p:nvSpPr>
        <p:spPr>
          <a:xfrm>
            <a:off x="173738" y="1352687"/>
            <a:ext cx="8236274" cy="3284130"/>
          </a:xfrm>
          <a:prstGeom prst="rect">
            <a:avLst/>
          </a:prstGeom>
        </p:spPr>
        <p:txBody>
          <a:bodyPr spcFirstLastPara="1" wrap="square" lIns="91425" tIns="91425" rIns="91425" bIns="91425" anchor="t" anchorCtr="0">
            <a:noAutofit/>
          </a:bodyPr>
          <a:lstStyle/>
          <a:p>
            <a:pPr marL="285750" indent="-285750" algn="just">
              <a:lnSpc>
                <a:spcPct val="150000"/>
              </a:lnSpc>
              <a:spcBef>
                <a:spcPts val="1400"/>
              </a:spcBef>
              <a:buSzPts val="2400"/>
              <a:buFont typeface="Wingdings" panose="05000000000000000000" charset="0"/>
              <a:buChar char="q"/>
            </a:pPr>
            <a:r>
              <a:rPr lang="en-US" sz="1800" dirty="0">
                <a:solidFill>
                  <a:schemeClr val="tx1"/>
                </a:solidFill>
                <a:uFillTx/>
                <a:latin typeface="Times New Roman" panose="02020603050405020304" pitchFamily="18" charset="0"/>
                <a:cs typeface="Times New Roman" panose="02020603050405020304" pitchFamily="18" charset="0"/>
              </a:rPr>
              <a:t>  Identity-Based Cryptography Encryption (IBCE) allows a semi-trusted proxy to transform an encryption under an access policy into an encryption under a new access policy, without revealing any information about the underlying message. </a:t>
            </a:r>
          </a:p>
          <a:p>
            <a:pPr marL="285750" indent="-285750" algn="just">
              <a:lnSpc>
                <a:spcPct val="150000"/>
              </a:lnSpc>
              <a:spcBef>
                <a:spcPts val="1400"/>
              </a:spcBef>
              <a:buSzPts val="2400"/>
              <a:buFont typeface="Wingdings" panose="05000000000000000000" charset="0"/>
              <a:buChar char="q"/>
            </a:pPr>
            <a:r>
              <a:rPr lang="en-US" sz="1600" dirty="0">
                <a:solidFill>
                  <a:srgbClr val="0D0D0D"/>
                </a:solidFill>
                <a:uFillTx/>
                <a:latin typeface="Times New Roman" panose="02020603050405020304" pitchFamily="18" charset="0"/>
                <a:cs typeface="Times New Roman" panose="02020603050405020304" pitchFamily="18" charset="0"/>
              </a:rPr>
              <a:t>Healthcare </a:t>
            </a:r>
            <a:r>
              <a:rPr lang="en-US" sz="1600" dirty="0">
                <a:solidFill>
                  <a:srgbClr val="0D0D0D"/>
                </a:solidFill>
                <a:latin typeface="Times New Roman" panose="02020603050405020304" pitchFamily="18" charset="0"/>
                <a:cs typeface="Times New Roman" panose="02020603050405020304" pitchFamily="18" charset="0"/>
              </a:rPr>
              <a:t>needs diverse </a:t>
            </a:r>
            <a:r>
              <a:rPr lang="en-US" sz="1600" dirty="0">
                <a:solidFill>
                  <a:srgbClr val="0D0D0D"/>
                </a:solidFill>
                <a:uFillTx/>
                <a:latin typeface="Times New Roman" panose="02020603050405020304" pitchFamily="18" charset="0"/>
                <a:cs typeface="Times New Roman" panose="02020603050405020304" pitchFamily="18" charset="0"/>
              </a:rPr>
              <a:t>data</a:t>
            </a:r>
            <a:r>
              <a:rPr lang="en-US" sz="1600" dirty="0">
                <a:solidFill>
                  <a:srgbClr val="0D0D0D"/>
                </a:solidFill>
                <a:latin typeface="Times New Roman" panose="02020603050405020304" pitchFamily="18" charset="0"/>
                <a:cs typeface="Times New Roman" panose="02020603050405020304" pitchFamily="18" charset="0"/>
              </a:rPr>
              <a:t> views with varied </a:t>
            </a:r>
            <a:r>
              <a:rPr lang="en-US" sz="1600" dirty="0">
                <a:solidFill>
                  <a:srgbClr val="0D0D0D"/>
                </a:solidFill>
                <a:uFillTx/>
                <a:latin typeface="Times New Roman" panose="02020603050405020304" pitchFamily="18" charset="0"/>
                <a:cs typeface="Times New Roman" panose="02020603050405020304" pitchFamily="18" charset="0"/>
              </a:rPr>
              <a:t>access. Ciphertext Policy-Attribute-based Encryption (CP-ABE) </a:t>
            </a:r>
            <a:r>
              <a:rPr lang="en-US" sz="1600" dirty="0">
                <a:solidFill>
                  <a:srgbClr val="0D0D0D"/>
                </a:solidFill>
                <a:latin typeface="Times New Roman" panose="02020603050405020304" pitchFamily="18" charset="0"/>
                <a:cs typeface="Times New Roman" panose="02020603050405020304" pitchFamily="18" charset="0"/>
              </a:rPr>
              <a:t>ensures </a:t>
            </a:r>
            <a:r>
              <a:rPr lang="en-US" sz="1600" dirty="0">
                <a:solidFill>
                  <a:srgbClr val="0D0D0D"/>
                </a:solidFill>
                <a:uFillTx/>
                <a:latin typeface="Times New Roman" panose="02020603050405020304" pitchFamily="18" charset="0"/>
                <a:cs typeface="Times New Roman" panose="02020603050405020304" pitchFamily="18" charset="0"/>
              </a:rPr>
              <a:t>one-to-many access control </a:t>
            </a:r>
            <a:r>
              <a:rPr lang="en-US" sz="1600" dirty="0">
                <a:solidFill>
                  <a:srgbClr val="0D0D0D"/>
                </a:solidFill>
                <a:latin typeface="Times New Roman" panose="02020603050405020304" pitchFamily="18" charset="0"/>
                <a:cs typeface="Times New Roman" panose="02020603050405020304" pitchFamily="18" charset="0"/>
              </a:rPr>
              <a:t>using attribute-based policies on</a:t>
            </a:r>
            <a:r>
              <a:rPr lang="en-US" sz="1600" dirty="0">
                <a:solidFill>
                  <a:srgbClr val="0D0D0D"/>
                </a:solidFill>
                <a:uFillTx/>
                <a:latin typeface="Times New Roman" panose="02020603050405020304" pitchFamily="18" charset="0"/>
                <a:cs typeface="Times New Roman" panose="02020603050405020304" pitchFamily="18" charset="0"/>
              </a:rPr>
              <a:t> ciphertext.</a:t>
            </a:r>
            <a:endParaRPr lang="en-US" sz="1600" dirty="0">
              <a:solidFill>
                <a:srgbClr val="0D0D0D"/>
              </a:solidFill>
              <a:latin typeface="Times New Roman" panose="02020603050405020304" pitchFamily="18" charset="0"/>
              <a:cs typeface="Times New Roman" panose="02020603050405020304" pitchFamily="18" charset="0"/>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DISADVANTAGES</a:t>
            </a:r>
            <a:endParaRPr lang="en-IN" sz="24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40268" y="1537988"/>
            <a:ext cx="7905242" cy="2892344"/>
          </a:xfrm>
        </p:spPr>
        <p:txBody>
          <a:bodyPr/>
          <a:lstStyle/>
          <a:p>
            <a:pPr algn="just">
              <a:lnSpc>
                <a:spcPct val="150000"/>
              </a:lnSpc>
              <a:buFont typeface="Wingdings" panose="05000000000000000000" charset="0"/>
              <a:buChar char="q"/>
            </a:pPr>
            <a:r>
              <a:rPr lang="en-US" sz="1800" dirty="0">
                <a:solidFill>
                  <a:schemeClr val="tx1"/>
                </a:solidFill>
                <a:latin typeface="Times New Roman" panose="02020603050405020304" pitchFamily="18" charset="0"/>
                <a:cs typeface="Times New Roman" panose="02020603050405020304" pitchFamily="18" charset="0"/>
              </a:rPr>
              <a:t>Compatibility Issues </a:t>
            </a:r>
            <a:endParaRPr lang="en-US"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charset="0"/>
              <a:buChar char="q"/>
            </a:pPr>
            <a:r>
              <a:rPr lang="en-US" sz="1800" dirty="0">
                <a:solidFill>
                  <a:schemeClr val="tx1"/>
                </a:solidFill>
                <a:latin typeface="Times New Roman" panose="02020603050405020304" pitchFamily="18" charset="0"/>
                <a:cs typeface="Times New Roman" panose="02020603050405020304" pitchFamily="18" charset="0"/>
              </a:rPr>
              <a:t>Unblock Websites</a:t>
            </a:r>
            <a:endParaRPr lang="en-US"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6</a:t>
            </a:fld>
            <a:endParaRPr lang="en-GB">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a:latin typeface="Times New Roman" panose="02020603050405020304" pitchFamily="18" charset="0"/>
                <a:cs typeface="Times New Roman" panose="02020603050405020304" pitchFamily="18" charset="0"/>
              </a:rPr>
              <a:t>PROPOSED SYSTEM</a:t>
            </a:r>
            <a:endParaRPr lang="en-IN" sz="240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74993" y="600891"/>
            <a:ext cx="8394013" cy="4390999"/>
          </a:xfrm>
        </p:spPr>
        <p:txBody>
          <a:bodyPr/>
          <a:lstStyle/>
          <a:p>
            <a:pPr marL="101600" indent="0" algn="just">
              <a:lnSpc>
                <a:spcPct val="150000"/>
              </a:lnSpc>
              <a:buNone/>
            </a:pPr>
            <a:endParaRPr lang="en-US"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50000"/>
              </a:lnSpc>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We propose a proxy re-encryption approach to secure data sharing in cloud environments. Data owners can outsource their encrypted data to the cloud using identity-based encryption, while proxy re-encryption construction will grant legitimate users access. </a:t>
            </a:r>
          </a:p>
          <a:p>
            <a:pPr marL="342900" indent="-342900" algn="just">
              <a:lnSpc>
                <a:spcPct val="150000"/>
              </a:lnSpc>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With the Internet of Things devices being resource-constrained, an edge device acts as a proxy server to handle intensive computations.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7</a:t>
            </a:fld>
            <a:endParaRPr lang="en-GB">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ADVANTAGES</a:t>
            </a:r>
            <a:endParaRPr lang="en-IN" sz="24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88497" y="1413213"/>
            <a:ext cx="6913544" cy="2943860"/>
          </a:xfrm>
        </p:spPr>
        <p:txBody>
          <a:bodyPr/>
          <a:lstStyle/>
          <a:p>
            <a:pPr indent="-457200" algn="just">
              <a:lnSpc>
                <a:spcPct val="150000"/>
              </a:lnSpc>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No set up costs or complex system to operate</a:t>
            </a:r>
          </a:p>
          <a:p>
            <a:pPr marL="342900" indent="-342900" algn="just">
              <a:lnSpc>
                <a:spcPct val="150000"/>
              </a:lnSpc>
              <a:spcBef>
                <a:spcPts val="1400"/>
              </a:spcBef>
              <a:buSzPts val="2400"/>
              <a:buFont typeface="Wingdings" panose="05000000000000000000" charset="0"/>
              <a:buChar char="q"/>
            </a:pPr>
            <a:r>
              <a:rPr lang="en-US" dirty="0">
                <a:solidFill>
                  <a:schemeClr val="tx1"/>
                </a:solidFill>
                <a:latin typeface="Times New Roman" panose="02020603050405020304" pitchFamily="18" charset="0"/>
                <a:cs typeface="Times New Roman" panose="02020603050405020304" pitchFamily="18" charset="0"/>
              </a:rPr>
              <a:t>  Provide a relatively long float</a:t>
            </a:r>
          </a:p>
          <a:p>
            <a:pPr marL="0" indent="0" algn="just">
              <a:buNone/>
            </a:pPr>
            <a:endParaRPr lang="en-IN" sz="1800" dirty="0">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7200" algn="just">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latin typeface="Times New Roman" panose="02020603050405020304" pitchFamily="18" charset="0"/>
                <a:cs typeface="Times New Roman" panose="02020603050405020304" pitchFamily="18" charset="0"/>
              </a:rPr>
              <a:t>8</a:t>
            </a:fld>
            <a:endParaRPr lang="en-GB">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867" y="392575"/>
            <a:ext cx="5530808" cy="766200"/>
          </a:xfrm>
        </p:spPr>
        <p:txBody>
          <a:bodyPr/>
          <a:lstStyle/>
          <a:p>
            <a:r>
              <a:rPr lang="en-US" sz="2400" dirty="0">
                <a:latin typeface="Times New Roman" panose="02020603050405020304" pitchFamily="18" charset="0"/>
                <a:ea typeface="Roboto Condensed" panose="02000000000000000000" charset="0"/>
                <a:cs typeface="Times New Roman" panose="02020603050405020304" pitchFamily="18" charset="0"/>
              </a:rPr>
              <a:t>ALGORITHM</a:t>
            </a:r>
            <a:endParaRPr lang="en-IN" sz="2400" dirty="0">
              <a:latin typeface="Times New Roman" panose="02020603050405020304" pitchFamily="18" charset="0"/>
              <a:ea typeface="Roboto Condensed" panose="02000000000000000000" charset="0"/>
              <a:cs typeface="Times New Roman" panose="02020603050405020304" pitchFamily="18" charset="0"/>
            </a:endParaRPr>
          </a:p>
        </p:txBody>
      </p:sp>
      <p:sp>
        <p:nvSpPr>
          <p:cNvPr id="3" name="Text Placeholder 2"/>
          <p:cNvSpPr>
            <a:spLocks noGrp="1"/>
          </p:cNvSpPr>
          <p:nvPr>
            <p:ph type="body" idx="1"/>
          </p:nvPr>
        </p:nvSpPr>
        <p:spPr>
          <a:xfrm>
            <a:off x="191912" y="1221302"/>
            <a:ext cx="8410221" cy="3723232"/>
          </a:xfrm>
        </p:spPr>
        <p:txBody>
          <a:bodyPr/>
          <a:lstStyle/>
          <a:p>
            <a:pPr marL="0" indent="0" algn="just">
              <a:lnSpc>
                <a:spcPct val="150000"/>
              </a:lnSpc>
              <a:buNone/>
            </a:pPr>
            <a:r>
              <a:rPr lang="en-US" sz="2400" b="1" dirty="0">
                <a:solidFill>
                  <a:schemeClr val="tx1"/>
                </a:solidFill>
                <a:latin typeface="Times New Roman" panose="02020603050405020304" pitchFamily="18" charset="0"/>
                <a:cs typeface="Times New Roman" panose="02020603050405020304" pitchFamily="18" charset="0"/>
              </a:rPr>
              <a:t>ABE</a:t>
            </a:r>
          </a:p>
          <a:p>
            <a:pPr marL="0" indent="0" algn="just">
              <a:lnSpc>
                <a:spcPct val="150000"/>
              </a:lnSpc>
              <a:buNone/>
            </a:pPr>
            <a:r>
              <a:rPr lang="en-US" sz="1800" b="1" dirty="0">
                <a:solidFill>
                  <a:schemeClr val="tx1"/>
                </a:solidFill>
                <a:latin typeface="Times New Roman" panose="02020603050405020304" pitchFamily="18" charset="0"/>
                <a:cs typeface="Times New Roman" panose="02020603050405020304" pitchFamily="18" charset="0"/>
              </a:rPr>
              <a:t>	</a:t>
            </a:r>
            <a:r>
              <a:rPr lang="en-US" b="1" i="0" dirty="0">
                <a:solidFill>
                  <a:schemeClr val="tx1"/>
                </a:solidFill>
                <a:effectLst/>
                <a:latin typeface="Times New Roman" panose="02020603050405020304" pitchFamily="18" charset="0"/>
                <a:cs typeface="Times New Roman" panose="02020603050405020304" pitchFamily="18" charset="0"/>
              </a:rPr>
              <a:t>Attribute-based encryption</a:t>
            </a:r>
            <a:r>
              <a:rPr lang="en-US" b="0" i="0" dirty="0">
                <a:solidFill>
                  <a:schemeClr val="tx1"/>
                </a:solidFill>
                <a:effectLst/>
                <a:latin typeface="Times New Roman" panose="02020603050405020304" pitchFamily="18" charset="0"/>
                <a:cs typeface="Times New Roman" panose="02020603050405020304" pitchFamily="18" charset="0"/>
              </a:rPr>
              <a:t> (ABE) can be used for log encryption. Instead of encrypting each part of a log with the keys of all recipients, it is possible to encrypt the log only with attributes which match recipients' attributes. </a:t>
            </a:r>
          </a:p>
          <a:p>
            <a:pPr marL="101600" indent="0" algn="just">
              <a:lnSpc>
                <a:spcPct val="150000"/>
              </a:lnSpc>
              <a:buNone/>
            </a:pPr>
            <a:endParaRPr lang="en-US" sz="1800" dirty="0">
              <a:solidFill>
                <a:schemeClr val="tx2">
                  <a:lumMod val="10000"/>
                </a:schemeClr>
              </a:solidFill>
              <a:latin typeface="Times New Roman" panose="02020603050405020304" pitchFamily="18" charset="0"/>
              <a:cs typeface="Times New Roman" panose="02020603050405020304" pitchFamily="18" charset="0"/>
            </a:endParaRPr>
          </a:p>
          <a:p>
            <a:pPr>
              <a:lnSpc>
                <a:spcPct val="150000"/>
              </a:lnSpc>
            </a:pPr>
            <a:endParaRPr lang="en-IN" sz="1800" dirty="0">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endParaRPr lang="en-IN" sz="1800" dirty="0">
              <a:solidFill>
                <a:schemeClr val="tx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buFont typeface="Wingdings" panose="05000000000000000000" pitchFamily="2" charset="2"/>
              <a:buChar char="v"/>
            </a:pPr>
            <a:endParaRPr lang="en-IN" sz="1800" dirty="0">
              <a:solidFill>
                <a:schemeClr val="tx2">
                  <a:lumMod val="10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cSld>
  <p:clrMapOvr>
    <a:masterClrMapping/>
  </p:clrMapOvr>
  <p:transition>
    <p:fade thruBlk="1"/>
  </p:transition>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217</TotalTime>
  <Words>1398</Words>
  <Application>Microsoft Office PowerPoint</Application>
  <PresentationFormat>On-screen Show (16:9)</PresentationFormat>
  <Paragraphs>156</Paragraphs>
  <Slides>33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Wingdings</vt:lpstr>
      <vt:lpstr>Roboto Condensed</vt:lpstr>
      <vt:lpstr>Times New Roman</vt:lpstr>
      <vt:lpstr>Roboto Condensed Light</vt:lpstr>
      <vt:lpstr>Arial</vt:lpstr>
      <vt:lpstr>Calibri</vt:lpstr>
      <vt:lpstr>Arvo</vt:lpstr>
      <vt:lpstr>Salerio template</vt:lpstr>
      <vt:lpstr>Blockchain-Powered Proxy Re-Encryption: Safeguarding Data Sharing in the  Internet of Things  Batch No:4 Students:                                                               Project Guide: S.MD. Mateen Hussain.                                      S.V.S.Ganga Devi. A. Shamini. S. Faizal.                                                                      </vt:lpstr>
      <vt:lpstr>ABSTRACT</vt:lpstr>
      <vt:lpstr>INTRODUCTION </vt:lpstr>
      <vt:lpstr>LITERATURE SURVEY</vt:lpstr>
      <vt:lpstr>EXISTING SYSTEM</vt:lpstr>
      <vt:lpstr>DISADVANTAGES</vt:lpstr>
      <vt:lpstr>PROPOSED SYSTEM</vt:lpstr>
      <vt:lpstr>ADVANTAGES</vt:lpstr>
      <vt:lpstr>ALGORITHM</vt:lpstr>
      <vt:lpstr>PowerPoint Presentation</vt:lpstr>
      <vt:lpstr>MODULES</vt:lpstr>
      <vt:lpstr>DATA OWNER</vt:lpstr>
      <vt:lpstr>TRUST AUTHORITY</vt:lpstr>
      <vt:lpstr>PROXY SERVER</vt:lpstr>
      <vt:lpstr>CLOUD SERVICE PROVIDER</vt:lpstr>
      <vt:lpstr>SYSTEM ARCHITECTURE</vt:lpstr>
      <vt:lpstr>UML DIAGRAMS</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CONCLUSION</vt:lpstr>
      <vt:lpstr>Future Scope:</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dc:creator>ADMIN</dc:creator>
  <cp:lastModifiedBy>Mohammed Mateen Hussain Syed</cp:lastModifiedBy>
  <cp:revision>85</cp:revision>
  <dcterms:created xsi:type="dcterms:W3CDTF">2023-04-24T08:17:00Z</dcterms:created>
  <dcterms:modified xsi:type="dcterms:W3CDTF">2024-05-10T04:46:22Z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2923BC18925F4576BF0840736F495095</vt:lpwstr>
  </property>
  <property fmtid="{D5CDD505-2E9C-101B-9397-08002B2CF9AE}" pid="3" name="KSOProductBuildVer">
    <vt:lpwstr>1033-11.2.0.11537</vt:lpwstr>
  </property>
</Properties>
</file>